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56" r:id="rId2"/>
    <p:sldId id="705" r:id="rId3"/>
    <p:sldId id="305" r:id="rId4"/>
    <p:sldId id="488" r:id="rId5"/>
    <p:sldId id="489" r:id="rId6"/>
    <p:sldId id="549" r:id="rId7"/>
    <p:sldId id="550" r:id="rId8"/>
    <p:sldId id="552" r:id="rId9"/>
    <p:sldId id="553" r:id="rId10"/>
    <p:sldId id="554" r:id="rId11"/>
    <p:sldId id="555" r:id="rId12"/>
    <p:sldId id="490" r:id="rId13"/>
    <p:sldId id="286" r:id="rId14"/>
    <p:sldId id="499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83" r:id="rId24"/>
    <p:sldId id="284" r:id="rId25"/>
    <p:sldId id="492" r:id="rId26"/>
    <p:sldId id="267" r:id="rId27"/>
    <p:sldId id="268" r:id="rId28"/>
    <p:sldId id="269" r:id="rId29"/>
    <p:sldId id="270" r:id="rId30"/>
    <p:sldId id="271" r:id="rId31"/>
    <p:sldId id="272" r:id="rId32"/>
    <p:sldId id="493" r:id="rId33"/>
    <p:sldId id="497" r:id="rId34"/>
    <p:sldId id="500" r:id="rId35"/>
    <p:sldId id="504" r:id="rId36"/>
    <p:sldId id="538" r:id="rId37"/>
    <p:sldId id="539" r:id="rId38"/>
    <p:sldId id="540" r:id="rId39"/>
    <p:sldId id="578" r:id="rId40"/>
    <p:sldId id="580" r:id="rId41"/>
    <p:sldId id="579" r:id="rId42"/>
    <p:sldId id="599" r:id="rId43"/>
    <p:sldId id="506" r:id="rId44"/>
    <p:sldId id="594" r:id="rId45"/>
    <p:sldId id="596" r:id="rId46"/>
    <p:sldId id="648" r:id="rId47"/>
    <p:sldId id="597" r:id="rId48"/>
    <p:sldId id="649" r:id="rId49"/>
    <p:sldId id="650" r:id="rId50"/>
    <p:sldId id="598" r:id="rId51"/>
    <p:sldId id="706" r:id="rId52"/>
    <p:sldId id="601" r:id="rId53"/>
    <p:sldId id="602" r:id="rId54"/>
    <p:sldId id="603" r:id="rId55"/>
    <p:sldId id="651" r:id="rId56"/>
    <p:sldId id="658" r:id="rId57"/>
    <p:sldId id="659" r:id="rId58"/>
    <p:sldId id="660" r:id="rId59"/>
    <p:sldId id="661" r:id="rId60"/>
    <p:sldId id="662" r:id="rId61"/>
    <p:sldId id="292" r:id="rId62"/>
    <p:sldId id="663" r:id="rId63"/>
    <p:sldId id="664" r:id="rId64"/>
    <p:sldId id="646" r:id="rId65"/>
    <p:sldId id="647" r:id="rId66"/>
    <p:sldId id="681" r:id="rId67"/>
    <p:sldId id="679" r:id="rId68"/>
    <p:sldId id="671" r:id="rId69"/>
    <p:sldId id="669" r:id="rId70"/>
    <p:sldId id="666" r:id="rId71"/>
    <p:sldId id="667" r:id="rId72"/>
    <p:sldId id="668" r:id="rId73"/>
    <p:sldId id="670" r:id="rId74"/>
    <p:sldId id="672" r:id="rId75"/>
    <p:sldId id="673" r:id="rId76"/>
    <p:sldId id="674" r:id="rId77"/>
    <p:sldId id="265" r:id="rId78"/>
    <p:sldId id="266" r:id="rId79"/>
    <p:sldId id="675" r:id="rId80"/>
    <p:sldId id="676" r:id="rId81"/>
    <p:sldId id="677" r:id="rId82"/>
    <p:sldId id="273" r:id="rId83"/>
    <p:sldId id="682" r:id="rId84"/>
    <p:sldId id="275" r:id="rId85"/>
    <p:sldId id="613" r:id="rId86"/>
    <p:sldId id="618" r:id="rId87"/>
    <p:sldId id="619" r:id="rId88"/>
    <p:sldId id="620" r:id="rId89"/>
    <p:sldId id="621" r:id="rId90"/>
    <p:sldId id="622" r:id="rId91"/>
    <p:sldId id="299" r:id="rId92"/>
    <p:sldId id="683" r:id="rId93"/>
    <p:sldId id="684" r:id="rId94"/>
    <p:sldId id="685" r:id="rId95"/>
    <p:sldId id="686" r:id="rId96"/>
    <p:sldId id="687" r:id="rId97"/>
    <p:sldId id="688" r:id="rId98"/>
    <p:sldId id="689" r:id="rId99"/>
    <p:sldId id="690" r:id="rId100"/>
    <p:sldId id="691" r:id="rId101"/>
    <p:sldId id="692" r:id="rId102"/>
    <p:sldId id="693" r:id="rId103"/>
    <p:sldId id="626" r:id="rId104"/>
    <p:sldId id="627" r:id="rId105"/>
    <p:sldId id="281" r:id="rId106"/>
    <p:sldId id="306" r:id="rId107"/>
    <p:sldId id="301" r:id="rId108"/>
    <p:sldId id="302" r:id="rId109"/>
    <p:sldId id="694" r:id="rId110"/>
    <p:sldId id="695" r:id="rId111"/>
    <p:sldId id="303" r:id="rId112"/>
    <p:sldId id="307" r:id="rId113"/>
    <p:sldId id="287" r:id="rId114"/>
    <p:sldId id="293" r:id="rId115"/>
    <p:sldId id="304" r:id="rId116"/>
    <p:sldId id="308" r:id="rId117"/>
    <p:sldId id="295" r:id="rId118"/>
    <p:sldId id="296" r:id="rId119"/>
    <p:sldId id="696" r:id="rId120"/>
    <p:sldId id="309" r:id="rId121"/>
    <p:sldId id="697" r:id="rId122"/>
    <p:sldId id="698" r:id="rId123"/>
    <p:sldId id="699" r:id="rId124"/>
    <p:sldId id="300" r:id="rId125"/>
    <p:sldId id="274" r:id="rId126"/>
    <p:sldId id="700" r:id="rId127"/>
    <p:sldId id="277" r:id="rId128"/>
    <p:sldId id="278" r:id="rId129"/>
    <p:sldId id="632" r:id="rId130"/>
    <p:sldId id="633" r:id="rId131"/>
    <p:sldId id="280" r:id="rId132"/>
    <p:sldId id="634" r:id="rId133"/>
    <p:sldId id="635" r:id="rId134"/>
    <p:sldId id="638" r:id="rId135"/>
    <p:sldId id="639" r:id="rId136"/>
    <p:sldId id="652" r:id="rId137"/>
    <p:sldId id="653" r:id="rId138"/>
    <p:sldId id="654" r:id="rId139"/>
    <p:sldId id="655" r:id="rId140"/>
    <p:sldId id="656" r:id="rId141"/>
    <p:sldId id="640" r:id="rId142"/>
    <p:sldId id="701" r:id="rId143"/>
    <p:sldId id="702" r:id="rId144"/>
    <p:sldId id="703" r:id="rId145"/>
    <p:sldId id="704" r:id="rId1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FF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slide" Target="slides/slide132.xml" /><Relationship Id="rId138" Type="http://schemas.openxmlformats.org/officeDocument/2006/relationships/slide" Target="slides/slide137.xml" /><Relationship Id="rId16" Type="http://schemas.openxmlformats.org/officeDocument/2006/relationships/slide" Target="slides/slide1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28" Type="http://schemas.openxmlformats.org/officeDocument/2006/relationships/slide" Target="slides/slide127.xml" /><Relationship Id="rId144" Type="http://schemas.openxmlformats.org/officeDocument/2006/relationships/slide" Target="slides/slide143.xml" /><Relationship Id="rId149" Type="http://schemas.openxmlformats.org/officeDocument/2006/relationships/viewProps" Target="viewProps.xml" /><Relationship Id="rId5" Type="http://schemas.openxmlformats.org/officeDocument/2006/relationships/slide" Target="slides/slide4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34" Type="http://schemas.openxmlformats.org/officeDocument/2006/relationships/slide" Target="slides/slide133.xml" /><Relationship Id="rId139" Type="http://schemas.openxmlformats.org/officeDocument/2006/relationships/slide" Target="slides/slide138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150" Type="http://schemas.openxmlformats.org/officeDocument/2006/relationships/theme" Target="theme/theme1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16" Type="http://schemas.openxmlformats.org/officeDocument/2006/relationships/slide" Target="slides/slide115.xml" /><Relationship Id="rId124" Type="http://schemas.openxmlformats.org/officeDocument/2006/relationships/slide" Target="slides/slide123.xml" /><Relationship Id="rId129" Type="http://schemas.openxmlformats.org/officeDocument/2006/relationships/slide" Target="slides/slide128.xml" /><Relationship Id="rId137" Type="http://schemas.openxmlformats.org/officeDocument/2006/relationships/slide" Target="slides/slide13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11" Type="http://schemas.openxmlformats.org/officeDocument/2006/relationships/slide" Target="slides/slide110.xml" /><Relationship Id="rId132" Type="http://schemas.openxmlformats.org/officeDocument/2006/relationships/slide" Target="slides/slide131.xml" /><Relationship Id="rId140" Type="http://schemas.openxmlformats.org/officeDocument/2006/relationships/slide" Target="slides/slide139.xml" /><Relationship Id="rId145" Type="http://schemas.openxmlformats.org/officeDocument/2006/relationships/slide" Target="slides/slide144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30" Type="http://schemas.openxmlformats.org/officeDocument/2006/relationships/slide" Target="slides/slide129.xml" /><Relationship Id="rId135" Type="http://schemas.openxmlformats.org/officeDocument/2006/relationships/slide" Target="slides/slide134.xml" /><Relationship Id="rId143" Type="http://schemas.openxmlformats.org/officeDocument/2006/relationships/slide" Target="slides/slide142.xml" /><Relationship Id="rId148" Type="http://schemas.openxmlformats.org/officeDocument/2006/relationships/presProps" Target="presProps.xml" /><Relationship Id="rId15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141" Type="http://schemas.openxmlformats.org/officeDocument/2006/relationships/slide" Target="slides/slide140.xml" /><Relationship Id="rId146" Type="http://schemas.openxmlformats.org/officeDocument/2006/relationships/slide" Target="slides/slide145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slide" Target="slides/slide130.xml" /><Relationship Id="rId136" Type="http://schemas.openxmlformats.org/officeDocument/2006/relationships/slide" Target="slides/slide135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56" Type="http://schemas.openxmlformats.org/officeDocument/2006/relationships/slide" Target="slides/slide55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26" Type="http://schemas.openxmlformats.org/officeDocument/2006/relationships/slide" Target="slides/slide125.xml" /><Relationship Id="rId147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142" Type="http://schemas.openxmlformats.org/officeDocument/2006/relationships/slide" Target="slides/slide141.xml" /><Relationship Id="rId3" Type="http://schemas.openxmlformats.org/officeDocument/2006/relationships/slide" Target="slides/slide2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9441CA7D-388B-42A8-8722-35B3B8AEBD3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A408FB7A-5012-47E4-B1C6-993DEB47C7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08C83C9-6852-42B4-8EF1-82FDEE954A0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AE0BF47E-E0C0-416D-9E52-2ED81531DEB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4038" name="Rectangle 6">
            <a:extLst>
              <a:ext uri="{FF2B5EF4-FFF2-40B4-BE49-F238E27FC236}">
                <a16:creationId xmlns:a16="http://schemas.microsoft.com/office/drawing/2014/main" id="{9D2845A5-C170-49AB-9BA0-3A6C11F82F4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9" name="Rectangle 7">
            <a:extLst>
              <a:ext uri="{FF2B5EF4-FFF2-40B4-BE49-F238E27FC236}">
                <a16:creationId xmlns:a16="http://schemas.microsoft.com/office/drawing/2014/main" id="{B22D13BA-2EBE-4D1E-9B6C-FA427984D3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3099DC1-70A3-4D7B-9235-15CEE098BA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A912C6C4-04C9-40DF-A0A1-DD0C51CCFB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67E761-540D-4F0F-8E70-67D29D7BD9E9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71AD8B69-F6B4-4297-87FE-DCD7AEEEAD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63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00F285E5-479C-4BD7-AA52-633CC75E8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Array length n simply means we need an array with n spots. A direct implementation using a Java array would need n+1 spots, because spot 0 would not be utilized. However, by using spot 0 for vertex 1, spot 1 for vertex 2, and so on, we could get by with a Java array whose length is actually n.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B7FAF8-4C5F-4837-9D90-4B9F9888BF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FBA5E6-5F82-493C-9D31-81FE5D05ED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D77443-D0BE-42FB-8BC2-F29755EF08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1F67FF-CF89-4CF1-B4BA-98B12737E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4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E616B9-8CFE-4275-8A57-DE1CBCD01C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7BF4B8A-08F1-46B7-9C71-CEDB531B9F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C4A954-FA07-428A-86C5-5E7C132306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BEA17-9C27-4968-97EA-AE4E482839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0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62C58B-68F7-4CB5-B985-88F1902481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09D445-EBD9-4EF0-AD38-F93CAAACD3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AFCC621-07AA-4B59-A23C-08FE0098E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7EFB4-4D62-46D2-916B-C6DDA7A8C3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192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FA39B7-7001-4A22-9B03-34B66F0E2C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D1C038-A945-4F60-908A-FE9DB25ADA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4ECF746-B3BB-488F-97F2-499EDEDF3A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16752-9A2D-4B35-83D2-C9CA9CAE48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611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7F4945-C9E0-423A-9171-401C06B2D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0788C-1A60-489D-AA11-2040434141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25791-B204-493F-9D21-B70643E3A2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8E3ED-8024-46DF-AE16-1292D240E0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58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50AD42-C409-4C1B-B832-032A02EB15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0AA901-6069-4FDA-A417-C93FC2C1E9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5BA66E-09BF-4ED6-BDB9-C22F8C1316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C096F-4459-4C76-A3A3-BA40003441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87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1430C7-59BD-45B8-B5AA-6C6586D284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509DE4-5D26-4FB0-92FD-1A69B551FC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E78684D-9DFC-4F55-904E-E2B074EAE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AE629F-CF96-42D3-96DB-B2E26DA373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86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F74DB-8EC1-420D-9D89-BC49AE0012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034C4-F008-4384-954C-3430E5FD7C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9B32C7-36B5-4A24-BE35-DF991C2E72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DA985-711C-481C-9B97-0EE26224E1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01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23CD554-61CD-4DC1-91F2-56BE489C99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DB89B97-18A8-43EB-8B9B-700607BE0F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9FE5656-B8D6-493E-8E8E-08E3C5A12A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D3345-1646-4E5C-BEA8-B4668CBF96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031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EBE8736-9163-40B2-931E-A3185A34E6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4D38FF1-5DA8-4EEA-BF12-F48DAE94C3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544607E-6FD5-4F07-A2D3-5DCF01EAFC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FCC1A-097E-4A85-9225-0F627836C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73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66A34E-EE90-48AD-912C-DF2ED17E9F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78E992A-2641-45F7-B1E5-B3A2764BA5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D63E20-835A-4786-88A3-E72D9B0A7B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10C90-C42E-4CEB-9BD1-F463F524A0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34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E5D066-5E26-4517-994E-659BE457B6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80DEB-A2A5-45A3-A3FD-748D7A80EA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3FF70-FF1B-4F16-96B0-7634FE7493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975EF-67DD-42FA-AB57-AB42D178D4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98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BA711-DC56-4189-99E0-1F7D12EAC8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F526A1-2656-4DB7-89D0-0FDEBADA8C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357BF-21C7-4B8F-A2A6-658C60B03C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8B9A75-90D4-48DF-B064-46FD3A80CF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4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BBCD90D-5242-4462-BBC0-E111FCFB8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7CEB946-AAFC-4B0F-8174-3F4E2DDF6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BFC460C-2472-43E9-81CC-D4F4206528A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14BD76-C717-4DA5-A1F0-73B44B71A7E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31D8165-3964-4EDD-8DDE-A1CA7690BE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9407265-7CF2-4209-AF02-E0762388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7.xml" 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7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7.xml" 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7.xml" 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 /><Relationship Id="rId1" Type="http://schemas.openxmlformats.org/officeDocument/2006/relationships/slideLayout" Target="../slideLayouts/slideLayout7.xml" 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7.xml" 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7.xml" 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7.xml" 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 /><Relationship Id="rId1" Type="http://schemas.openxmlformats.org/officeDocument/2006/relationships/slideLayout" Target="../slideLayouts/slideLayout7.xml" 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 /><Relationship Id="rId1" Type="http://schemas.openxmlformats.org/officeDocument/2006/relationships/slideLayout" Target="../slideLayouts/slideLayout7.xml" 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 /><Relationship Id="rId1" Type="http://schemas.openxmlformats.org/officeDocument/2006/relationships/slideLayout" Target="../slideLayouts/slideLayout7.xml" 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7.xml" 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 /><Relationship Id="rId1" Type="http://schemas.openxmlformats.org/officeDocument/2006/relationships/slideLayout" Target="../slideLayouts/slideLayout7.xml" 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 /><Relationship Id="rId1" Type="http://schemas.openxmlformats.org/officeDocument/2006/relationships/slideLayout" Target="../slideLayouts/slideLayout7.xml" 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 /><Relationship Id="rId1" Type="http://schemas.openxmlformats.org/officeDocument/2006/relationships/slideLayout" Target="../slideLayouts/slideLayout7.xml" 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 /><Relationship Id="rId1" Type="http://schemas.openxmlformats.org/officeDocument/2006/relationships/slideLayout" Target="../slideLayouts/slideLayout7.xml" 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 /><Relationship Id="rId1" Type="http://schemas.openxmlformats.org/officeDocument/2006/relationships/slideLayout" Target="../slideLayouts/slideLayout7.xml" 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 /><Relationship Id="rId1" Type="http://schemas.openxmlformats.org/officeDocument/2006/relationships/slideLayout" Target="../slideLayouts/slideLayout7.xml" 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7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7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7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7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7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7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7.xml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7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7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7.xml" 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7.xml" 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7.xml" 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7.xml" 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7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7.xml" 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7.xml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4461FE2-9B70-49D5-AD81-9C1F9295AE5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just" eaLnBrk="1" hangingPunct="1"/>
            <a:r>
              <a:rPr lang="en-US" altLang="en-US"/>
              <a:t>Unit-II</a:t>
            </a:r>
            <a:br>
              <a:rPr lang="en-US" altLang="en-US"/>
            </a:b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727EB46-1F2E-4904-8985-5B15F76736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/>
              <a:t>Linked Adjacency Lists</a:t>
            </a:r>
          </a:p>
        </p:txBody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id="{F5372631-E98E-4319-BBD5-39CC6AEBFA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533400"/>
          </a:xfrm>
          <a:noFill/>
        </p:spPr>
        <p:txBody>
          <a:bodyPr lIns="92075" tIns="46038" rIns="92075" bIns="46038"/>
          <a:lstStyle/>
          <a:p>
            <a:pPr eaLnBrk="1" hangingPunct="1">
              <a:buClr>
                <a:schemeClr val="tx2"/>
              </a:buClr>
            </a:pPr>
            <a:r>
              <a:rPr lang="en-US" altLang="en-US">
                <a:solidFill>
                  <a:schemeClr val="bg2"/>
                </a:solidFill>
              </a:rPr>
              <a:t>Each adjacency list is a chain.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C54E7C86-71CA-45B9-9BF4-0006E52AA323}"/>
              </a:ext>
            </a:extLst>
          </p:cNvPr>
          <p:cNvGrpSpPr>
            <a:grpSpLocks/>
          </p:cNvGrpSpPr>
          <p:nvPr/>
        </p:nvGrpSpPr>
        <p:grpSpPr bwMode="auto">
          <a:xfrm>
            <a:off x="692150" y="2139950"/>
            <a:ext cx="3035300" cy="2143125"/>
            <a:chOff x="436" y="1348"/>
            <a:chExt cx="1912" cy="1350"/>
          </a:xfrm>
        </p:grpSpPr>
        <p:sp>
          <p:nvSpPr>
            <p:cNvPr id="12349" name="Oval 5">
              <a:extLst>
                <a:ext uri="{FF2B5EF4-FFF2-40B4-BE49-F238E27FC236}">
                  <a16:creationId xmlns:a16="http://schemas.microsoft.com/office/drawing/2014/main" id="{467A6EB2-1A3A-40C3-843E-4E10C896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" y="187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50" name="Oval 6">
              <a:extLst>
                <a:ext uri="{FF2B5EF4-FFF2-40B4-BE49-F238E27FC236}">
                  <a16:creationId xmlns:a16="http://schemas.microsoft.com/office/drawing/2014/main" id="{200DB3B3-C2C5-476D-968B-26605C270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13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51" name="Oval 7">
              <a:extLst>
                <a:ext uri="{FF2B5EF4-FFF2-40B4-BE49-F238E27FC236}">
                  <a16:creationId xmlns:a16="http://schemas.microsoft.com/office/drawing/2014/main" id="{FA647F7F-1038-45D1-A299-B1F1A6793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8" y="154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52" name="Oval 8">
              <a:extLst>
                <a:ext uri="{FF2B5EF4-FFF2-40B4-BE49-F238E27FC236}">
                  <a16:creationId xmlns:a16="http://schemas.microsoft.com/office/drawing/2014/main" id="{637F1E93-E88D-4080-98BD-1E88A5708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" y="230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53" name="Oval 9">
              <a:extLst>
                <a:ext uri="{FF2B5EF4-FFF2-40B4-BE49-F238E27FC236}">
                  <a16:creationId xmlns:a16="http://schemas.microsoft.com/office/drawing/2014/main" id="{E54A046E-C17D-44F3-B5C6-976792A9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40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54" name="Line 10">
              <a:extLst>
                <a:ext uri="{FF2B5EF4-FFF2-40B4-BE49-F238E27FC236}">
                  <a16:creationId xmlns:a16="http://schemas.microsoft.com/office/drawing/2014/main" id="{61E7CD94-1E28-4114-A1B7-F411B56054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158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55" name="Line 11">
              <a:extLst>
                <a:ext uri="{FF2B5EF4-FFF2-40B4-BE49-F238E27FC236}">
                  <a16:creationId xmlns:a16="http://schemas.microsoft.com/office/drawing/2014/main" id="{3B1D6BD8-CFF2-4E70-9957-5600B09D1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56" name="Line 12">
              <a:extLst>
                <a:ext uri="{FF2B5EF4-FFF2-40B4-BE49-F238E27FC236}">
                  <a16:creationId xmlns:a16="http://schemas.microsoft.com/office/drawing/2014/main" id="{5924FA4B-F0E6-4B02-A4FD-DC0DD1E25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16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57" name="Line 13">
              <a:extLst>
                <a:ext uri="{FF2B5EF4-FFF2-40B4-BE49-F238E27FC236}">
                  <a16:creationId xmlns:a16="http://schemas.microsoft.com/office/drawing/2014/main" id="{12B53938-4F6C-46A1-8A35-45C74C4782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1776"/>
              <a:ext cx="288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58" name="Rectangle 14">
              <a:extLst>
                <a:ext uri="{FF2B5EF4-FFF2-40B4-BE49-F238E27FC236}">
                  <a16:creationId xmlns:a16="http://schemas.microsoft.com/office/drawing/2014/main" id="{1C7C1785-40C0-4C46-ADE3-EB516F7CF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392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359" name="Rectangle 15">
              <a:extLst>
                <a:ext uri="{FF2B5EF4-FFF2-40B4-BE49-F238E27FC236}">
                  <a16:creationId xmlns:a16="http://schemas.microsoft.com/office/drawing/2014/main" id="{3934192B-B36F-4249-87E9-E5AA3D483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536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360" name="Rectangle 16">
              <a:extLst>
                <a:ext uri="{FF2B5EF4-FFF2-40B4-BE49-F238E27FC236}">
                  <a16:creationId xmlns:a16="http://schemas.microsoft.com/office/drawing/2014/main" id="{E491B27D-774F-44E5-84F4-7CC665DF2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920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61" name="Rectangle 17">
              <a:extLst>
                <a:ext uri="{FF2B5EF4-FFF2-40B4-BE49-F238E27FC236}">
                  <a16:creationId xmlns:a16="http://schemas.microsoft.com/office/drawing/2014/main" id="{61FC4FC3-DB00-459D-BAB7-141C5F69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304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362" name="Rectangle 18">
              <a:extLst>
                <a:ext uri="{FF2B5EF4-FFF2-40B4-BE49-F238E27FC236}">
                  <a16:creationId xmlns:a16="http://schemas.microsoft.com/office/drawing/2014/main" id="{31825A11-111F-4DA0-8E80-6EA246CF6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448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363" name="Line 19">
              <a:extLst>
                <a:ext uri="{FF2B5EF4-FFF2-40B4-BE49-F238E27FC236}">
                  <a16:creationId xmlns:a16="http://schemas.microsoft.com/office/drawing/2014/main" id="{192C994A-27DF-470D-80E3-E73C9DF1A1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49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0">
            <a:extLst>
              <a:ext uri="{FF2B5EF4-FFF2-40B4-BE49-F238E27FC236}">
                <a16:creationId xmlns:a16="http://schemas.microsoft.com/office/drawing/2014/main" id="{9E7B8B7D-04EE-418A-9FB9-AEB8F98C39B4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2209800"/>
            <a:ext cx="1593850" cy="2043113"/>
            <a:chOff x="2640" y="1392"/>
            <a:chExt cx="1004" cy="1287"/>
          </a:xfrm>
        </p:grpSpPr>
        <p:sp>
          <p:nvSpPr>
            <p:cNvPr id="12339" name="Rectangle 21">
              <a:extLst>
                <a:ext uri="{FF2B5EF4-FFF2-40B4-BE49-F238E27FC236}">
                  <a16:creationId xmlns:a16="http://schemas.microsoft.com/office/drawing/2014/main" id="{AA0EB000-D46F-4B61-9E4E-B1068FC32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44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40" name="Rectangle 22">
              <a:extLst>
                <a:ext uri="{FF2B5EF4-FFF2-40B4-BE49-F238E27FC236}">
                  <a16:creationId xmlns:a16="http://schemas.microsoft.com/office/drawing/2014/main" id="{7E9BF41E-7C70-42EE-ADAF-82D4F602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68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41" name="Rectangle 23">
              <a:extLst>
                <a:ext uri="{FF2B5EF4-FFF2-40B4-BE49-F238E27FC236}">
                  <a16:creationId xmlns:a16="http://schemas.microsoft.com/office/drawing/2014/main" id="{650623E0-572F-4631-9FFD-F2A94F66C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92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42" name="Rectangle 24">
              <a:extLst>
                <a:ext uri="{FF2B5EF4-FFF2-40B4-BE49-F238E27FC236}">
                  <a16:creationId xmlns:a16="http://schemas.microsoft.com/office/drawing/2014/main" id="{AFEDC562-A98A-4FE8-8E1C-FE870CF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216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43" name="Rectangle 25">
              <a:extLst>
                <a:ext uri="{FF2B5EF4-FFF2-40B4-BE49-F238E27FC236}">
                  <a16:creationId xmlns:a16="http://schemas.microsoft.com/office/drawing/2014/main" id="{05F49BEF-9039-414D-83B6-DE0A63AA1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240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44" name="Rectangle 26">
              <a:extLst>
                <a:ext uri="{FF2B5EF4-FFF2-40B4-BE49-F238E27FC236}">
                  <a16:creationId xmlns:a16="http://schemas.microsoft.com/office/drawing/2014/main" id="{B1777C0D-211F-4BAA-9FEC-6A1E2C2D4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bg2"/>
                  </a:solidFill>
                  <a:latin typeface="Times New Roman" panose="02020603050405020304" pitchFamily="18" charset="0"/>
                </a:rPr>
                <a:t>aList[1]</a:t>
              </a:r>
            </a:p>
          </p:txBody>
        </p:sp>
        <p:sp>
          <p:nvSpPr>
            <p:cNvPr id="12345" name="Rectangle 27">
              <a:extLst>
                <a:ext uri="{FF2B5EF4-FFF2-40B4-BE49-F238E27FC236}">
                  <a16:creationId xmlns:a16="http://schemas.microsoft.com/office/drawing/2014/main" id="{4466C621-6870-496B-82F4-07FB9048B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352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bg2"/>
                  </a:solidFill>
                  <a:latin typeface="Times New Roman" panose="02020603050405020304" pitchFamily="18" charset="0"/>
                </a:rPr>
                <a:t>aList[5]</a:t>
              </a:r>
            </a:p>
          </p:txBody>
        </p:sp>
        <p:sp>
          <p:nvSpPr>
            <p:cNvPr id="12346" name="Rectangle 28">
              <a:extLst>
                <a:ext uri="{FF2B5EF4-FFF2-40B4-BE49-F238E27FC236}">
                  <a16:creationId xmlns:a16="http://schemas.microsoft.com/office/drawing/2014/main" id="{9203B172-AB8B-4298-A543-B3BE83ECD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632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bg2"/>
                  </a:solidFill>
                  <a:latin typeface="Times New Roman" panose="02020603050405020304" pitchFamily="18" charset="0"/>
                </a:rPr>
                <a:t>[2]</a:t>
              </a:r>
            </a:p>
          </p:txBody>
        </p:sp>
        <p:sp>
          <p:nvSpPr>
            <p:cNvPr id="12347" name="Rectangle 29">
              <a:extLst>
                <a:ext uri="{FF2B5EF4-FFF2-40B4-BE49-F238E27FC236}">
                  <a16:creationId xmlns:a16="http://schemas.microsoft.com/office/drawing/2014/main" id="{AB601F97-ED1E-42E2-B2D6-009E19BDE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872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bg2"/>
                  </a:solidFill>
                  <a:latin typeface="Times New Roman" panose="02020603050405020304" pitchFamily="18" charset="0"/>
                </a:rPr>
                <a:t>[3]</a:t>
              </a:r>
            </a:p>
          </p:txBody>
        </p:sp>
        <p:sp>
          <p:nvSpPr>
            <p:cNvPr id="12348" name="Rectangle 30">
              <a:extLst>
                <a:ext uri="{FF2B5EF4-FFF2-40B4-BE49-F238E27FC236}">
                  <a16:creationId xmlns:a16="http://schemas.microsoft.com/office/drawing/2014/main" id="{20B1105F-1B32-4A37-9E7D-5CC0D2D87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12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bg2"/>
                  </a:solidFill>
                  <a:latin typeface="Times New Roman" panose="02020603050405020304" pitchFamily="18" charset="0"/>
                </a:rPr>
                <a:t>[4]</a:t>
              </a:r>
            </a:p>
          </p:txBody>
        </p:sp>
      </p:grpSp>
      <p:grpSp>
        <p:nvGrpSpPr>
          <p:cNvPr id="4" name="Group 31">
            <a:extLst>
              <a:ext uri="{FF2B5EF4-FFF2-40B4-BE49-F238E27FC236}">
                <a16:creationId xmlns:a16="http://schemas.microsoft.com/office/drawing/2014/main" id="{48289E0A-722D-40DA-8431-541CEF68E0CD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209800"/>
            <a:ext cx="2279650" cy="519113"/>
            <a:chOff x="3504" y="1392"/>
            <a:chExt cx="1436" cy="327"/>
          </a:xfrm>
        </p:grpSpPr>
        <p:sp>
          <p:nvSpPr>
            <p:cNvPr id="12331" name="Rectangle 32">
              <a:extLst>
                <a:ext uri="{FF2B5EF4-FFF2-40B4-BE49-F238E27FC236}">
                  <a16:creationId xmlns:a16="http://schemas.microsoft.com/office/drawing/2014/main" id="{845946F2-721E-4DCE-90AE-EE09B7E79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44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32" name="Rectangle 33">
              <a:extLst>
                <a:ext uri="{FF2B5EF4-FFF2-40B4-BE49-F238E27FC236}">
                  <a16:creationId xmlns:a16="http://schemas.microsoft.com/office/drawing/2014/main" id="{266F0082-84D1-4853-ADB4-2E0F77FB5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39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333" name="Rectangle 34">
              <a:extLst>
                <a:ext uri="{FF2B5EF4-FFF2-40B4-BE49-F238E27FC236}">
                  <a16:creationId xmlns:a16="http://schemas.microsoft.com/office/drawing/2014/main" id="{C5E1F313-EDD1-440D-ABE2-E17B1426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444"/>
              <a:ext cx="184" cy="184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34" name="Rectangle 35">
              <a:extLst>
                <a:ext uri="{FF2B5EF4-FFF2-40B4-BE49-F238E27FC236}">
                  <a16:creationId xmlns:a16="http://schemas.microsoft.com/office/drawing/2014/main" id="{37FFFA66-7037-4FA7-A249-F221C3EC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144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35" name="Rectangle 36">
              <a:extLst>
                <a:ext uri="{FF2B5EF4-FFF2-40B4-BE49-F238E27FC236}">
                  <a16:creationId xmlns:a16="http://schemas.microsoft.com/office/drawing/2014/main" id="{B56FBD93-B4A8-47C2-9ED7-0AA2A1BF4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39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336" name="Rectangle 37">
              <a:extLst>
                <a:ext uri="{FF2B5EF4-FFF2-40B4-BE49-F238E27FC236}">
                  <a16:creationId xmlns:a16="http://schemas.microsoft.com/office/drawing/2014/main" id="{B4337779-6BDF-4E0D-8C6A-001080CBE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1444"/>
              <a:ext cx="184" cy="18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37" name="Line 38">
              <a:extLst>
                <a:ext uri="{FF2B5EF4-FFF2-40B4-BE49-F238E27FC236}">
                  <a16:creationId xmlns:a16="http://schemas.microsoft.com/office/drawing/2014/main" id="{3448139D-1F06-4EE6-902E-C4196455FF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53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8" name="Line 39">
              <a:extLst>
                <a:ext uri="{FF2B5EF4-FFF2-40B4-BE49-F238E27FC236}">
                  <a16:creationId xmlns:a16="http://schemas.microsoft.com/office/drawing/2014/main" id="{ED76811B-4A3A-477C-8198-7FAC92616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53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0">
            <a:extLst>
              <a:ext uri="{FF2B5EF4-FFF2-40B4-BE49-F238E27FC236}">
                <a16:creationId xmlns:a16="http://schemas.microsoft.com/office/drawing/2014/main" id="{5AD9710E-2057-4E3D-84DD-D5A48AC07941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590800"/>
            <a:ext cx="2279650" cy="519113"/>
            <a:chOff x="3504" y="1632"/>
            <a:chExt cx="1436" cy="327"/>
          </a:xfrm>
        </p:grpSpPr>
        <p:sp>
          <p:nvSpPr>
            <p:cNvPr id="12323" name="Rectangle 41">
              <a:extLst>
                <a:ext uri="{FF2B5EF4-FFF2-40B4-BE49-F238E27FC236}">
                  <a16:creationId xmlns:a16="http://schemas.microsoft.com/office/drawing/2014/main" id="{809A14C9-C05B-4311-9FE4-9B3EF0121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68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24" name="Rectangle 42">
              <a:extLst>
                <a:ext uri="{FF2B5EF4-FFF2-40B4-BE49-F238E27FC236}">
                  <a16:creationId xmlns:a16="http://schemas.microsoft.com/office/drawing/2014/main" id="{2669F1E9-B8AB-406C-8B55-76248EF77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63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25" name="Rectangle 43">
              <a:extLst>
                <a:ext uri="{FF2B5EF4-FFF2-40B4-BE49-F238E27FC236}">
                  <a16:creationId xmlns:a16="http://schemas.microsoft.com/office/drawing/2014/main" id="{1216A005-56A4-41C3-8126-BA2426F7E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684"/>
              <a:ext cx="184" cy="184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26" name="Rectangle 44">
              <a:extLst>
                <a:ext uri="{FF2B5EF4-FFF2-40B4-BE49-F238E27FC236}">
                  <a16:creationId xmlns:a16="http://schemas.microsoft.com/office/drawing/2014/main" id="{399EE583-49B0-46FA-B630-399D7532D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168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27" name="Rectangle 45">
              <a:extLst>
                <a:ext uri="{FF2B5EF4-FFF2-40B4-BE49-F238E27FC236}">
                  <a16:creationId xmlns:a16="http://schemas.microsoft.com/office/drawing/2014/main" id="{F0F2BD92-B5BF-4FBC-9EC4-B8C3B91A5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3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328" name="Rectangle 46">
              <a:extLst>
                <a:ext uri="{FF2B5EF4-FFF2-40B4-BE49-F238E27FC236}">
                  <a16:creationId xmlns:a16="http://schemas.microsoft.com/office/drawing/2014/main" id="{5536AEA3-4A93-482D-BA65-E8EA57755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1684"/>
              <a:ext cx="184" cy="18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29" name="Line 47">
              <a:extLst>
                <a:ext uri="{FF2B5EF4-FFF2-40B4-BE49-F238E27FC236}">
                  <a16:creationId xmlns:a16="http://schemas.microsoft.com/office/drawing/2014/main" id="{0032CBE1-4411-4E87-B5F3-BCF0D1C74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77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0" name="Line 48">
              <a:extLst>
                <a:ext uri="{FF2B5EF4-FFF2-40B4-BE49-F238E27FC236}">
                  <a16:creationId xmlns:a16="http://schemas.microsoft.com/office/drawing/2014/main" id="{E80D9CEA-5EBB-4409-93F4-97D2DA393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77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9">
            <a:extLst>
              <a:ext uri="{FF2B5EF4-FFF2-40B4-BE49-F238E27FC236}">
                <a16:creationId xmlns:a16="http://schemas.microsoft.com/office/drawing/2014/main" id="{98DC86DE-C16D-4410-8CAA-06CE9899053A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971800"/>
            <a:ext cx="1289050" cy="519113"/>
            <a:chOff x="3504" y="1872"/>
            <a:chExt cx="812" cy="327"/>
          </a:xfrm>
        </p:grpSpPr>
        <p:sp>
          <p:nvSpPr>
            <p:cNvPr id="12319" name="Rectangle 50">
              <a:extLst>
                <a:ext uri="{FF2B5EF4-FFF2-40B4-BE49-F238E27FC236}">
                  <a16:creationId xmlns:a16="http://schemas.microsoft.com/office/drawing/2014/main" id="{C9983B17-4113-4585-A368-A55E3B4E2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92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20" name="Rectangle 51">
              <a:extLst>
                <a:ext uri="{FF2B5EF4-FFF2-40B4-BE49-F238E27FC236}">
                  <a16:creationId xmlns:a16="http://schemas.microsoft.com/office/drawing/2014/main" id="{DFB2763A-1EA9-4F1E-AB2E-D728FB004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924"/>
              <a:ext cx="184" cy="18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21" name="Line 52">
              <a:extLst>
                <a:ext uri="{FF2B5EF4-FFF2-40B4-BE49-F238E27FC236}">
                  <a16:creationId xmlns:a16="http://schemas.microsoft.com/office/drawing/2014/main" id="{980E38D1-E0F7-42BE-B3F1-6F1ACAF17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01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2" name="Rectangle 53">
              <a:extLst>
                <a:ext uri="{FF2B5EF4-FFF2-40B4-BE49-F238E27FC236}">
                  <a16:creationId xmlns:a16="http://schemas.microsoft.com/office/drawing/2014/main" id="{8D4DF3B4-BB07-450A-A08F-ABC803968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87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7" name="Group 54">
            <a:extLst>
              <a:ext uri="{FF2B5EF4-FFF2-40B4-BE49-F238E27FC236}">
                <a16:creationId xmlns:a16="http://schemas.microsoft.com/office/drawing/2014/main" id="{9D218881-60F4-44E6-8EF8-AA722757ADB1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352800"/>
            <a:ext cx="2279650" cy="519113"/>
            <a:chOff x="3504" y="2112"/>
            <a:chExt cx="1436" cy="327"/>
          </a:xfrm>
        </p:grpSpPr>
        <p:sp>
          <p:nvSpPr>
            <p:cNvPr id="12311" name="Rectangle 55">
              <a:extLst>
                <a:ext uri="{FF2B5EF4-FFF2-40B4-BE49-F238E27FC236}">
                  <a16:creationId xmlns:a16="http://schemas.microsoft.com/office/drawing/2014/main" id="{3233118D-ADAB-453A-9D61-C58B56AFC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16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12" name="Rectangle 56">
              <a:extLst>
                <a:ext uri="{FF2B5EF4-FFF2-40B4-BE49-F238E27FC236}">
                  <a16:creationId xmlns:a16="http://schemas.microsoft.com/office/drawing/2014/main" id="{2BB99DCB-5B52-4762-A6C7-C35ECBD07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2164"/>
              <a:ext cx="184" cy="184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13" name="Rectangle 57">
              <a:extLst>
                <a:ext uri="{FF2B5EF4-FFF2-40B4-BE49-F238E27FC236}">
                  <a16:creationId xmlns:a16="http://schemas.microsoft.com/office/drawing/2014/main" id="{A34BF915-8E1B-4EA1-99D4-94DCD1939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216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14" name="Rectangle 58">
              <a:extLst>
                <a:ext uri="{FF2B5EF4-FFF2-40B4-BE49-F238E27FC236}">
                  <a16:creationId xmlns:a16="http://schemas.microsoft.com/office/drawing/2014/main" id="{F582E238-3C4F-4E5B-BBAD-04990CEB1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164"/>
              <a:ext cx="184" cy="18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15" name="Line 59">
              <a:extLst>
                <a:ext uri="{FF2B5EF4-FFF2-40B4-BE49-F238E27FC236}">
                  <a16:creationId xmlns:a16="http://schemas.microsoft.com/office/drawing/2014/main" id="{95B75547-D2C4-4FA3-B1D6-0C0F439ED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5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6" name="Line 60">
              <a:extLst>
                <a:ext uri="{FF2B5EF4-FFF2-40B4-BE49-F238E27FC236}">
                  <a16:creationId xmlns:a16="http://schemas.microsoft.com/office/drawing/2014/main" id="{B5506C23-F856-4E2F-9C48-EF1E4C36A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7" name="Rectangle 61">
              <a:extLst>
                <a:ext uri="{FF2B5EF4-FFF2-40B4-BE49-F238E27FC236}">
                  <a16:creationId xmlns:a16="http://schemas.microsoft.com/office/drawing/2014/main" id="{6FF5ABE4-97CD-451F-908E-5056E689A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11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318" name="Rectangle 62">
              <a:extLst>
                <a:ext uri="{FF2B5EF4-FFF2-40B4-BE49-F238E27FC236}">
                  <a16:creationId xmlns:a16="http://schemas.microsoft.com/office/drawing/2014/main" id="{28A285FF-E59A-408F-974A-699589C94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11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8" name="Group 63">
            <a:extLst>
              <a:ext uri="{FF2B5EF4-FFF2-40B4-BE49-F238E27FC236}">
                <a16:creationId xmlns:a16="http://schemas.microsoft.com/office/drawing/2014/main" id="{1B3D5EFF-766D-45D7-9502-6CEA8E9D7279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733800"/>
            <a:ext cx="3422650" cy="519113"/>
            <a:chOff x="3504" y="2352"/>
            <a:chExt cx="2156" cy="327"/>
          </a:xfrm>
        </p:grpSpPr>
        <p:sp>
          <p:nvSpPr>
            <p:cNvPr id="12299" name="Rectangle 64">
              <a:extLst>
                <a:ext uri="{FF2B5EF4-FFF2-40B4-BE49-F238E27FC236}">
                  <a16:creationId xmlns:a16="http://schemas.microsoft.com/office/drawing/2014/main" id="{8DAB4B62-04A4-4B5B-A441-BE1FC1FA8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40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00" name="Line 65">
              <a:extLst>
                <a:ext uri="{FF2B5EF4-FFF2-40B4-BE49-F238E27FC236}">
                  <a16:creationId xmlns:a16="http://schemas.microsoft.com/office/drawing/2014/main" id="{65E8CC9D-D9EC-4FE3-B3ED-4417CDE62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9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Rectangle 66">
              <a:extLst>
                <a:ext uri="{FF2B5EF4-FFF2-40B4-BE49-F238E27FC236}">
                  <a16:creationId xmlns:a16="http://schemas.microsoft.com/office/drawing/2014/main" id="{3AF1A5A5-55BD-4357-8F92-F4B208C2D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35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302" name="Rectangle 67">
              <a:extLst>
                <a:ext uri="{FF2B5EF4-FFF2-40B4-BE49-F238E27FC236}">
                  <a16:creationId xmlns:a16="http://schemas.microsoft.com/office/drawing/2014/main" id="{0F2DA1AD-B428-4D4F-BB97-56E08744C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2404"/>
              <a:ext cx="184" cy="184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03" name="Rectangle 68">
              <a:extLst>
                <a:ext uri="{FF2B5EF4-FFF2-40B4-BE49-F238E27FC236}">
                  <a16:creationId xmlns:a16="http://schemas.microsoft.com/office/drawing/2014/main" id="{20FAF72F-8A12-46BD-9F39-D855A7183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240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04" name="Rectangle 69">
              <a:extLst>
                <a:ext uri="{FF2B5EF4-FFF2-40B4-BE49-F238E27FC236}">
                  <a16:creationId xmlns:a16="http://schemas.microsoft.com/office/drawing/2014/main" id="{9AB814A1-6D26-410E-91EB-35E50F84C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404"/>
              <a:ext cx="184" cy="184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05" name="Line 70">
              <a:extLst>
                <a:ext uri="{FF2B5EF4-FFF2-40B4-BE49-F238E27FC236}">
                  <a16:creationId xmlns:a16="http://schemas.microsoft.com/office/drawing/2014/main" id="{2B369815-0B99-4C50-96F1-0BAB89155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49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Rectangle 71">
              <a:extLst>
                <a:ext uri="{FF2B5EF4-FFF2-40B4-BE49-F238E27FC236}">
                  <a16:creationId xmlns:a16="http://schemas.microsoft.com/office/drawing/2014/main" id="{2453E81B-0B3C-4A9E-9444-9880DD943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07" name="Rectangle 72">
              <a:extLst>
                <a:ext uri="{FF2B5EF4-FFF2-40B4-BE49-F238E27FC236}">
                  <a16:creationId xmlns:a16="http://schemas.microsoft.com/office/drawing/2014/main" id="{E6851D49-D43F-4637-B7CB-FD1544CBF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6" y="2404"/>
              <a:ext cx="184" cy="18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08" name="Line 73">
              <a:extLst>
                <a:ext uri="{FF2B5EF4-FFF2-40B4-BE49-F238E27FC236}">
                  <a16:creationId xmlns:a16="http://schemas.microsoft.com/office/drawing/2014/main" id="{58343401-6139-4940-A4E5-46AB7ADD25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249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Rectangle 74">
              <a:extLst>
                <a:ext uri="{FF2B5EF4-FFF2-40B4-BE49-F238E27FC236}">
                  <a16:creationId xmlns:a16="http://schemas.microsoft.com/office/drawing/2014/main" id="{ADD8A5CB-3F18-44F4-9ABD-5CC5FE2F7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35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310" name="Rectangle 75">
              <a:extLst>
                <a:ext uri="{FF2B5EF4-FFF2-40B4-BE49-F238E27FC236}">
                  <a16:creationId xmlns:a16="http://schemas.microsoft.com/office/drawing/2014/main" id="{45000D2D-0155-49E2-8319-23D1A7EF6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" y="235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 build="p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>
            <a:extLst>
              <a:ext uri="{FF2B5EF4-FFF2-40B4-BE49-F238E27FC236}">
                <a16:creationId xmlns:a16="http://schemas.microsoft.com/office/drawing/2014/main" id="{32C96573-2414-4F10-8BCF-196FD300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000125"/>
            <a:ext cx="8482012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>
            <a:extLst>
              <a:ext uri="{FF2B5EF4-FFF2-40B4-BE49-F238E27FC236}">
                <a16:creationId xmlns:a16="http://schemas.microsoft.com/office/drawing/2014/main" id="{AF4F26EA-5DEB-4990-BC4F-23059804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438" y="1179513"/>
            <a:ext cx="8615363" cy="663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>
            <a:extLst>
              <a:ext uri="{FF2B5EF4-FFF2-40B4-BE49-F238E27FC236}">
                <a16:creationId xmlns:a16="http://schemas.microsoft.com/office/drawing/2014/main" id="{334143C8-2838-4270-893F-26F039C12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992188"/>
            <a:ext cx="8543925" cy="50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0356B7D9-4138-4480-A1F8-809B94199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"/>
            <a:ext cx="8610600" cy="6477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solidFill>
                  <a:schemeClr val="tx2"/>
                </a:solidFill>
              </a:rPr>
              <a:t>Prim’s Algorithm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1800">
              <a:solidFill>
                <a:schemeClr val="hlink"/>
              </a:solidFill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solidFill>
                  <a:schemeClr val="hlink"/>
                </a:solidFill>
              </a:rPr>
              <a:t>1	Algorithm</a:t>
            </a:r>
            <a:r>
              <a:rPr lang="en-US" altLang="en-US" sz="1800">
                <a:solidFill>
                  <a:schemeClr val="tx2"/>
                </a:solidFill>
              </a:rPr>
              <a:t> </a:t>
            </a:r>
            <a:r>
              <a:rPr lang="en-US" altLang="en-US" sz="1800"/>
              <a:t>Prim(E, cost, n, t)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600"/>
              <a:t>2	// E is the set of edges in G.</a:t>
            </a:r>
          </a:p>
          <a:p>
            <a:pPr marL="609600" indent="-609600" eaLnBrk="1" hangingPunct="1">
              <a:lnSpc>
                <a:spcPct val="80000"/>
              </a:lnSpc>
              <a:buFontTx/>
              <a:buAutoNum type="arabicPlain" startAt="3"/>
            </a:pPr>
            <a:r>
              <a:rPr lang="en-US" altLang="en-US" sz="1600"/>
              <a:t>//cost[1:n,1:n] is the cost matrix such that cost[i,j] is either  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600"/>
              <a:t>4          // positive real number  or </a:t>
            </a:r>
            <a:r>
              <a:rPr lang="en-US" altLang="en-US" sz="1600">
                <a:cs typeface="Times New Roman" panose="02020603050405020304" pitchFamily="18" charset="0"/>
              </a:rPr>
              <a:t>∞ if no edge (i,j) exists.  cost[i,j]=0, if i=j.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600"/>
              <a:t>5	// A minimum spanning tree is computed and stored 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600"/>
              <a:t>6	// as a set of edges in the array t[1:n-1,1:2]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600"/>
              <a:t>7	</a:t>
            </a:r>
            <a:r>
              <a:rPr lang="en-US" altLang="en-US" sz="1800"/>
              <a:t>{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8	      Let (k,</a:t>
            </a:r>
            <a:r>
              <a:rPr lang="en-US" altLang="en-US" sz="1800" i="1"/>
              <a:t>l</a:t>
            </a:r>
            <a:r>
              <a:rPr lang="en-US" altLang="en-US" sz="1800"/>
              <a:t>) be an edge of minimum cost in E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     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600"/>
              <a:t>9</a:t>
            </a:r>
            <a:r>
              <a:rPr lang="en-US" altLang="en-US" sz="1800"/>
              <a:t>		</a:t>
            </a:r>
            <a:r>
              <a:rPr lang="en-US" altLang="en-US" sz="1600"/>
              <a:t>mincost=cost[k,</a:t>
            </a:r>
            <a:r>
              <a:rPr lang="en-US" altLang="en-US" sz="1600" i="1"/>
              <a:t>l</a:t>
            </a:r>
            <a:r>
              <a:rPr lang="en-US" altLang="en-US" sz="1600"/>
              <a:t>];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10            t[1,1]=k; t[1,2]=</a:t>
            </a:r>
            <a:r>
              <a:rPr lang="en-US" altLang="en-US" sz="1800" i="1"/>
              <a:t>l</a:t>
            </a:r>
            <a:r>
              <a:rPr lang="en-US" altLang="en-US" sz="1800"/>
              <a:t>;</a:t>
            </a:r>
          </a:p>
          <a:p>
            <a:pPr marL="609600" indent="-609600" eaLnBrk="1" hangingPunct="1">
              <a:lnSpc>
                <a:spcPct val="80000"/>
              </a:lnSpc>
              <a:buFontTx/>
              <a:buAutoNum type="arabicPlain" startAt="11"/>
            </a:pPr>
            <a:r>
              <a:rPr lang="en-US" altLang="en-US" sz="1800"/>
              <a:t>      near[k]=near[</a:t>
            </a:r>
            <a:r>
              <a:rPr lang="en-US" altLang="en-US" sz="1800" i="1"/>
              <a:t>l</a:t>
            </a:r>
            <a:r>
              <a:rPr lang="en-US" altLang="en-US" sz="1800"/>
              <a:t>]=0;</a:t>
            </a:r>
          </a:p>
          <a:p>
            <a:pPr marL="609600" indent="-609600" eaLnBrk="1" hangingPunct="1">
              <a:lnSpc>
                <a:spcPct val="80000"/>
              </a:lnSpc>
              <a:buFontTx/>
              <a:buAutoNum type="arabicPlain" startAt="11"/>
            </a:pPr>
            <a:endParaRPr lang="en-US" altLang="en-US" sz="180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solidFill>
                  <a:schemeClr val="hlink"/>
                </a:solidFill>
              </a:rPr>
              <a:t>12                 for </a:t>
            </a:r>
            <a:r>
              <a:rPr lang="en-US" altLang="en-US" sz="1800"/>
              <a:t>i=1 </a:t>
            </a:r>
            <a:r>
              <a:rPr lang="en-US" altLang="en-US" sz="1800">
                <a:solidFill>
                  <a:schemeClr val="hlink"/>
                </a:solidFill>
              </a:rPr>
              <a:t>to</a:t>
            </a:r>
            <a:r>
              <a:rPr lang="en-US" altLang="en-US" sz="1800"/>
              <a:t> n </a:t>
            </a:r>
            <a:r>
              <a:rPr lang="en-US" altLang="en-US" sz="1800">
                <a:solidFill>
                  <a:schemeClr val="hlink"/>
                </a:solidFill>
              </a:rPr>
              <a:t>do</a:t>
            </a:r>
            <a:r>
              <a:rPr lang="en-US" altLang="en-US" sz="1800"/>
              <a:t>	// initialize  near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13                     if( near[i] </a:t>
            </a:r>
            <a:r>
              <a:rPr lang="en-US" altLang="en-US" sz="1800">
                <a:cs typeface="Times New Roman" panose="02020603050405020304" pitchFamily="18" charset="0"/>
              </a:rPr>
              <a:t>≠0 ) then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600"/>
              <a:t>14</a:t>
            </a:r>
            <a:r>
              <a:rPr lang="en-US" altLang="en-US" sz="1800"/>
              <a:t>			</a:t>
            </a:r>
            <a:r>
              <a:rPr lang="en-US" altLang="en-US" sz="1800">
                <a:solidFill>
                  <a:schemeClr val="hlink"/>
                </a:solidFill>
              </a:rPr>
              <a:t>if</a:t>
            </a:r>
            <a:r>
              <a:rPr lang="en-US" altLang="en-US" sz="1800"/>
              <a:t>(  cost[i,k]&lt; cost[i, </a:t>
            </a:r>
            <a:r>
              <a:rPr lang="en-US" altLang="en-US" sz="1800" i="1"/>
              <a:t>l</a:t>
            </a:r>
            <a:r>
              <a:rPr lang="en-US" altLang="en-US" sz="1800"/>
              <a:t>]  </a:t>
            </a:r>
            <a:r>
              <a:rPr lang="en-US" altLang="en-US" sz="1800">
                <a:solidFill>
                  <a:schemeClr val="hlink"/>
                </a:solidFill>
              </a:rPr>
              <a:t>then</a:t>
            </a:r>
            <a:r>
              <a:rPr lang="en-US" altLang="en-US" sz="1800"/>
              <a:t> near[i]=</a:t>
            </a:r>
            <a:r>
              <a:rPr lang="en-US" altLang="en-US" sz="1800" i="1"/>
              <a:t>k;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solidFill>
                  <a:schemeClr val="hlink"/>
                </a:solidFill>
              </a:rPr>
              <a:t>       			else </a:t>
            </a:r>
            <a:r>
              <a:rPr lang="en-US" altLang="en-US" sz="1800"/>
              <a:t> near[i]= </a:t>
            </a:r>
            <a:r>
              <a:rPr lang="en-US" altLang="en-US" sz="1800" i="1"/>
              <a:t>l</a:t>
            </a:r>
            <a:r>
              <a:rPr lang="en-US" altLang="en-US" sz="1800"/>
              <a:t>;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180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	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				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180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6CD4B997-97DE-4CDC-BE0F-1D9D549227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04800"/>
            <a:ext cx="8610600" cy="63246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14  	</a:t>
            </a:r>
            <a:r>
              <a:rPr lang="en-US" altLang="en-US" sz="2000">
                <a:solidFill>
                  <a:schemeClr val="hlink"/>
                </a:solidFill>
              </a:rPr>
              <a:t>for</a:t>
            </a:r>
            <a:r>
              <a:rPr lang="en-US" altLang="en-US" sz="2000"/>
              <a:t> i=2 </a:t>
            </a:r>
            <a:r>
              <a:rPr lang="en-US" altLang="en-US" sz="2000">
                <a:solidFill>
                  <a:schemeClr val="hlink"/>
                </a:solidFill>
              </a:rPr>
              <a:t>to</a:t>
            </a:r>
            <a:r>
              <a:rPr lang="en-US" altLang="en-US" sz="2000"/>
              <a:t> n-1 </a:t>
            </a:r>
            <a:r>
              <a:rPr lang="en-US" altLang="en-US" sz="2000">
                <a:solidFill>
                  <a:schemeClr val="hlink"/>
                </a:solidFill>
              </a:rPr>
              <a:t>do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15	        {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lain" startAt="16"/>
            </a:pPr>
            <a:r>
              <a:rPr lang="en-US" altLang="en-US" sz="2000" i="1"/>
              <a:t>               // Find n-1 additional edges for t.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 i="1"/>
              <a:t> 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17			Let j be an index such that near[j]</a:t>
            </a:r>
            <a:r>
              <a:rPr lang="en-US" altLang="en-US" sz="2000">
                <a:cs typeface="Times New Roman" panose="02020603050405020304" pitchFamily="18" charset="0"/>
              </a:rPr>
              <a:t>≠0 and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lain" startAt="18"/>
            </a:pPr>
            <a:r>
              <a:rPr lang="en-US" altLang="en-US" sz="2000">
                <a:cs typeface="Times New Roman" panose="02020603050405020304" pitchFamily="18" charset="0"/>
              </a:rPr>
              <a:t>                   cost[j,near[j]] is minimum;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altLang="en-US" sz="2000"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cs typeface="Times New Roman" panose="02020603050405020304" pitchFamily="18" charset="0"/>
              </a:rPr>
              <a:t>19			t[i,1]=j; t[i,2]=near[j];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cs typeface="Times New Roman" panose="02020603050405020304" pitchFamily="18" charset="0"/>
              </a:rPr>
              <a:t>20			mincost=mincost+cost[j,near[j]];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lain" startAt="21"/>
            </a:pPr>
            <a:r>
              <a:rPr lang="en-US" altLang="en-US" sz="2000">
                <a:cs typeface="Times New Roman" panose="02020603050405020304" pitchFamily="18" charset="0"/>
              </a:rPr>
              <a:t>                   near[j]=0;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altLang="en-US" sz="2000"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cs typeface="Times New Roman" panose="02020603050405020304" pitchFamily="18" charset="0"/>
              </a:rPr>
              <a:t>22			</a:t>
            </a:r>
            <a:r>
              <a:rPr lang="en-US" altLang="en-US" sz="2000">
                <a:solidFill>
                  <a:schemeClr val="hlink"/>
                </a:solidFill>
                <a:cs typeface="Times New Roman" panose="02020603050405020304" pitchFamily="18" charset="0"/>
              </a:rPr>
              <a:t>for</a:t>
            </a:r>
            <a:r>
              <a:rPr lang="en-US" altLang="en-US" sz="2000">
                <a:cs typeface="Times New Roman" panose="02020603050405020304" pitchFamily="18" charset="0"/>
              </a:rPr>
              <a:t> k=1 </a:t>
            </a:r>
            <a:r>
              <a:rPr lang="en-US" altLang="en-US" sz="2000">
                <a:solidFill>
                  <a:schemeClr val="hlink"/>
                </a:solidFill>
                <a:cs typeface="Times New Roman" panose="02020603050405020304" pitchFamily="18" charset="0"/>
              </a:rPr>
              <a:t>to</a:t>
            </a:r>
            <a:r>
              <a:rPr lang="en-US" altLang="en-US" sz="2000">
                <a:cs typeface="Times New Roman" panose="02020603050405020304" pitchFamily="18" charset="0"/>
              </a:rPr>
              <a:t> n </a:t>
            </a:r>
            <a:r>
              <a:rPr lang="en-US" altLang="en-US" sz="2000">
                <a:solidFill>
                  <a:schemeClr val="hlink"/>
                </a:solidFill>
                <a:cs typeface="Times New Roman" panose="02020603050405020304" pitchFamily="18" charset="0"/>
              </a:rPr>
              <a:t>do </a:t>
            </a:r>
            <a:r>
              <a:rPr lang="en-US" altLang="en-US" sz="2000">
                <a:cs typeface="Times New Roman" panose="02020603050405020304" pitchFamily="18" charset="0"/>
              </a:rPr>
              <a:t> // update near[]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cs typeface="Times New Roman" panose="02020603050405020304" pitchFamily="18" charset="0"/>
              </a:rPr>
              <a:t>23			</a:t>
            </a:r>
            <a:r>
              <a:rPr lang="en-US" altLang="en-US" sz="2000">
                <a:solidFill>
                  <a:schemeClr val="hlink"/>
                </a:solidFill>
                <a:cs typeface="Times New Roman" panose="02020603050405020304" pitchFamily="18" charset="0"/>
              </a:rPr>
              <a:t>if</a:t>
            </a:r>
            <a:r>
              <a:rPr lang="en-US" altLang="en-US" sz="2000">
                <a:cs typeface="Times New Roman" panose="02020603050405020304" pitchFamily="18" charset="0"/>
              </a:rPr>
              <a:t>( ( near[k] ≠0 ) and (cost[k,near[k]&gt;cost[k,j]))  </a:t>
            </a:r>
            <a:r>
              <a:rPr lang="en-US" altLang="en-US" sz="2000">
                <a:solidFill>
                  <a:schemeClr val="hlink"/>
                </a:solidFill>
                <a:cs typeface="Times New Roman" panose="02020603050405020304" pitchFamily="18" charset="0"/>
              </a:rPr>
              <a:t>then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cs typeface="Times New Roman" panose="02020603050405020304" pitchFamily="18" charset="0"/>
              </a:rPr>
              <a:t>24				near[k]=j;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cs typeface="Times New Roman" panose="02020603050405020304" pitchFamily="18" charset="0"/>
              </a:rPr>
              <a:t>25		}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cs typeface="Times New Roman" panose="02020603050405020304" pitchFamily="18" charset="0"/>
              </a:rPr>
              <a:t>26 </a:t>
            </a:r>
            <a:r>
              <a:rPr lang="en-US" altLang="en-US" sz="2000">
                <a:solidFill>
                  <a:schemeClr val="hlink"/>
                </a:solidFill>
                <a:cs typeface="Times New Roman" panose="02020603050405020304" pitchFamily="18" charset="0"/>
              </a:rPr>
              <a:t> return</a:t>
            </a:r>
            <a:r>
              <a:rPr lang="en-US" altLang="en-US" sz="2000">
                <a:cs typeface="Times New Roman" panose="02020603050405020304" pitchFamily="18" charset="0"/>
              </a:rPr>
              <a:t> mincost;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cs typeface="Times New Roman" panose="02020603050405020304" pitchFamily="18" charset="0"/>
              </a:rPr>
              <a:t>27 }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>
            <a:extLst>
              <a:ext uri="{FF2B5EF4-FFF2-40B4-BE49-F238E27FC236}">
                <a16:creationId xmlns:a16="http://schemas.microsoft.com/office/drawing/2014/main" id="{EA3EE57D-CEC4-4488-9666-7663A43B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0"/>
            <a:ext cx="88503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61D3B0-9879-4789-B6D2-8C22C3CEA60A}"/>
              </a:ext>
            </a:extLst>
          </p:cNvPr>
          <p:cNvSpPr/>
          <p:nvPr/>
        </p:nvSpPr>
        <p:spPr>
          <a:xfrm>
            <a:off x="7532688" y="857250"/>
            <a:ext cx="1393825" cy="2468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Content Placeholder 2">
            <a:extLst>
              <a:ext uri="{FF2B5EF4-FFF2-40B4-BE49-F238E27FC236}">
                <a16:creationId xmlns:a16="http://schemas.microsoft.com/office/drawing/2014/main" id="{0CDD7F86-4675-488F-AA0A-0C95CC8374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271588"/>
            <a:ext cx="7886700" cy="4189412"/>
          </a:xfrm>
        </p:spPr>
        <p:txBody>
          <a:bodyPr/>
          <a:lstStyle/>
          <a:p>
            <a:r>
              <a:rPr lang="en-US" altLang="en-US"/>
              <a:t>Spanning Tree</a:t>
            </a:r>
            <a:endParaRPr lang="en-IN" altLang="en-US"/>
          </a:p>
        </p:txBody>
      </p:sp>
      <p:graphicFrame>
        <p:nvGraphicFramePr>
          <p:cNvPr id="46" name="Table 3">
            <a:extLst>
              <a:ext uri="{FF2B5EF4-FFF2-40B4-BE49-F238E27FC236}">
                <a16:creationId xmlns:a16="http://schemas.microsoft.com/office/drawing/2014/main" id="{6462DA80-8E29-4310-95E2-91DFB5A994BC}"/>
              </a:ext>
            </a:extLst>
          </p:cNvPr>
          <p:cNvGraphicFramePr>
            <a:graphicFrameLocks noGrp="1"/>
          </p:cNvGraphicFramePr>
          <p:nvPr/>
        </p:nvGraphicFramePr>
        <p:xfrm>
          <a:off x="1973263" y="1898650"/>
          <a:ext cx="2309812" cy="310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T(6,1)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3BDC-DCE9-450B-A3BB-AA2C7CCF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888"/>
            <a:ext cx="7886700" cy="379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100" b="1" dirty="0"/>
              <a:t>j=2,3,4,5,7</a:t>
            </a:r>
            <a:endParaRPr lang="en-IN" sz="2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50951-135B-4616-8B1F-69DF425CC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6906"/>
            <a:ext cx="7886700" cy="3873067"/>
          </a:xfrm>
        </p:spPr>
        <p:txBody>
          <a:bodyPr/>
          <a:lstStyle/>
          <a:p>
            <a:pPr>
              <a:defRPr/>
            </a:pPr>
            <a:r>
              <a:rPr lang="en-US" dirty="0"/>
              <a:t>Cost(2,1) = 28</a:t>
            </a:r>
          </a:p>
          <a:p>
            <a:pPr>
              <a:defRPr/>
            </a:pPr>
            <a:r>
              <a:rPr lang="en-US" dirty="0"/>
              <a:t>Cost(3,1) = </a:t>
            </a:r>
            <a:r>
              <a:rPr lang="el-GR" dirty="0"/>
              <a:t>α</a:t>
            </a:r>
            <a:endParaRPr lang="en-US" dirty="0"/>
          </a:p>
          <a:p>
            <a:pPr>
              <a:defRPr/>
            </a:pPr>
            <a:r>
              <a:rPr lang="en-US" dirty="0"/>
              <a:t>Cost(4,1) = </a:t>
            </a:r>
            <a:r>
              <a:rPr lang="el-GR" dirty="0"/>
              <a:t>α</a:t>
            </a:r>
            <a:endParaRPr lang="en-US" dirty="0"/>
          </a:p>
          <a:p>
            <a:pPr>
              <a:defRPr/>
            </a:pPr>
            <a:r>
              <a:rPr lang="en-US" dirty="0">
                <a:highlight>
                  <a:srgbClr val="FFFF00"/>
                </a:highlight>
              </a:rPr>
              <a:t>Cost(5,6) = 25</a:t>
            </a:r>
          </a:p>
          <a:p>
            <a:pPr>
              <a:defRPr/>
            </a:pPr>
            <a:r>
              <a:rPr lang="en-US" dirty="0"/>
              <a:t>Cost(7,1) = </a:t>
            </a:r>
            <a:r>
              <a:rPr lang="el-GR" dirty="0"/>
              <a:t>α</a:t>
            </a:r>
            <a:endParaRPr lang="en-IN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3235CD38-167A-40A4-894D-3B3611A14F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271588"/>
            <a:ext cx="7886700" cy="4189412"/>
          </a:xfrm>
        </p:spPr>
        <p:txBody>
          <a:bodyPr/>
          <a:lstStyle/>
          <a:p>
            <a:r>
              <a:rPr lang="en-US" altLang="en-US"/>
              <a:t>Spanning Tree</a:t>
            </a:r>
            <a:endParaRPr lang="en-IN" altLang="en-US"/>
          </a:p>
        </p:txBody>
      </p:sp>
      <p:graphicFrame>
        <p:nvGraphicFramePr>
          <p:cNvPr id="46" name="Table 3">
            <a:extLst>
              <a:ext uri="{FF2B5EF4-FFF2-40B4-BE49-F238E27FC236}">
                <a16:creationId xmlns:a16="http://schemas.microsoft.com/office/drawing/2014/main" id="{CDFAF83F-0CA9-4366-9827-68CE2D974C32}"/>
              </a:ext>
            </a:extLst>
          </p:cNvPr>
          <p:cNvGraphicFramePr>
            <a:graphicFrameLocks noGrp="1"/>
          </p:cNvGraphicFramePr>
          <p:nvPr/>
        </p:nvGraphicFramePr>
        <p:xfrm>
          <a:off x="1973263" y="1898650"/>
          <a:ext cx="2309812" cy="310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T(6,1)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>
            <a:extLst>
              <a:ext uri="{FF2B5EF4-FFF2-40B4-BE49-F238E27FC236}">
                <a16:creationId xmlns:a16="http://schemas.microsoft.com/office/drawing/2014/main" id="{F02A6E3E-3158-4CA9-A3E4-F11722FBD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52400"/>
            <a:ext cx="8767762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3DE6F7-CC0C-45E3-BB47-255B74A34BF4}"/>
              </a:ext>
            </a:extLst>
          </p:cNvPr>
          <p:cNvSpPr/>
          <p:nvPr/>
        </p:nvSpPr>
        <p:spPr>
          <a:xfrm>
            <a:off x="7364413" y="857250"/>
            <a:ext cx="1779587" cy="2416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532950B-B87A-4B84-9BA2-21F02760E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/>
              <a:t>Array Adjacency Lists</a:t>
            </a:r>
          </a:p>
        </p:txBody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2AF935E2-42DE-4B3A-A944-FFF36E93A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533400"/>
          </a:xfrm>
          <a:noFill/>
        </p:spPr>
        <p:txBody>
          <a:bodyPr lIns="92075" tIns="46038" rIns="92075" bIns="46038"/>
          <a:lstStyle/>
          <a:p>
            <a:pPr eaLnBrk="1" hangingPunct="1">
              <a:buClr>
                <a:schemeClr val="tx2"/>
              </a:buClr>
            </a:pPr>
            <a:r>
              <a:rPr lang="en-US" altLang="en-US">
                <a:solidFill>
                  <a:schemeClr val="bg2"/>
                </a:solidFill>
              </a:rPr>
              <a:t>Each adjacency list is an array list.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1D3D755-D7F0-4F20-BA8D-80C788649925}"/>
              </a:ext>
            </a:extLst>
          </p:cNvPr>
          <p:cNvGrpSpPr>
            <a:grpSpLocks/>
          </p:cNvGrpSpPr>
          <p:nvPr/>
        </p:nvGrpSpPr>
        <p:grpSpPr bwMode="auto">
          <a:xfrm>
            <a:off x="692150" y="2139950"/>
            <a:ext cx="6769100" cy="2143125"/>
            <a:chOff x="436" y="1348"/>
            <a:chExt cx="4264" cy="1350"/>
          </a:xfrm>
        </p:grpSpPr>
        <p:sp>
          <p:nvSpPr>
            <p:cNvPr id="14342" name="Oval 5">
              <a:extLst>
                <a:ext uri="{FF2B5EF4-FFF2-40B4-BE49-F238E27FC236}">
                  <a16:creationId xmlns:a16="http://schemas.microsoft.com/office/drawing/2014/main" id="{8FBCDA64-6C67-4212-9FB2-355D40110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" y="187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43" name="Oval 6">
              <a:extLst>
                <a:ext uri="{FF2B5EF4-FFF2-40B4-BE49-F238E27FC236}">
                  <a16:creationId xmlns:a16="http://schemas.microsoft.com/office/drawing/2014/main" id="{9377F6E7-E62F-4300-B735-5995104D9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13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44" name="Oval 7">
              <a:extLst>
                <a:ext uri="{FF2B5EF4-FFF2-40B4-BE49-F238E27FC236}">
                  <a16:creationId xmlns:a16="http://schemas.microsoft.com/office/drawing/2014/main" id="{BB33E71C-D400-471F-9F97-7D70DF585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8" y="154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45" name="Oval 8">
              <a:extLst>
                <a:ext uri="{FF2B5EF4-FFF2-40B4-BE49-F238E27FC236}">
                  <a16:creationId xmlns:a16="http://schemas.microsoft.com/office/drawing/2014/main" id="{65D7D481-C205-49C6-99C7-B9AE75272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" y="230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46" name="Oval 9">
              <a:extLst>
                <a:ext uri="{FF2B5EF4-FFF2-40B4-BE49-F238E27FC236}">
                  <a16:creationId xmlns:a16="http://schemas.microsoft.com/office/drawing/2014/main" id="{E24AA855-7A55-43DD-8013-0670048A6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40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47" name="Line 10">
              <a:extLst>
                <a:ext uri="{FF2B5EF4-FFF2-40B4-BE49-F238E27FC236}">
                  <a16:creationId xmlns:a16="http://schemas.microsoft.com/office/drawing/2014/main" id="{47EC0288-3CD7-4666-8B6E-E6DECCA56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158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8" name="Line 11">
              <a:extLst>
                <a:ext uri="{FF2B5EF4-FFF2-40B4-BE49-F238E27FC236}">
                  <a16:creationId xmlns:a16="http://schemas.microsoft.com/office/drawing/2014/main" id="{16AE9533-9E8A-41FD-83DA-28FCD79C7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Line 12">
              <a:extLst>
                <a:ext uri="{FF2B5EF4-FFF2-40B4-BE49-F238E27FC236}">
                  <a16:creationId xmlns:a16="http://schemas.microsoft.com/office/drawing/2014/main" id="{E5E7023F-995E-44AA-8762-7CBD9719D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16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Line 13">
              <a:extLst>
                <a:ext uri="{FF2B5EF4-FFF2-40B4-BE49-F238E27FC236}">
                  <a16:creationId xmlns:a16="http://schemas.microsoft.com/office/drawing/2014/main" id="{2BF318A3-3924-4437-95D4-D821EA76D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1776"/>
              <a:ext cx="288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1" name="Rectangle 14">
              <a:extLst>
                <a:ext uri="{FF2B5EF4-FFF2-40B4-BE49-F238E27FC236}">
                  <a16:creationId xmlns:a16="http://schemas.microsoft.com/office/drawing/2014/main" id="{2F5FADC5-3C7C-42E0-B8CC-995AC7C0F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392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352" name="Rectangle 15">
              <a:extLst>
                <a:ext uri="{FF2B5EF4-FFF2-40B4-BE49-F238E27FC236}">
                  <a16:creationId xmlns:a16="http://schemas.microsoft.com/office/drawing/2014/main" id="{BF98D440-06E6-4AA1-8D73-420E31ED6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536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4353" name="Rectangle 16">
              <a:extLst>
                <a:ext uri="{FF2B5EF4-FFF2-40B4-BE49-F238E27FC236}">
                  <a16:creationId xmlns:a16="http://schemas.microsoft.com/office/drawing/2014/main" id="{9502D59C-46CE-4570-8D6F-A91371B2E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920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54" name="Rectangle 17">
              <a:extLst>
                <a:ext uri="{FF2B5EF4-FFF2-40B4-BE49-F238E27FC236}">
                  <a16:creationId xmlns:a16="http://schemas.microsoft.com/office/drawing/2014/main" id="{BB80581B-B661-439C-B3EE-FDB18AF15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304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355" name="Rectangle 18">
              <a:extLst>
                <a:ext uri="{FF2B5EF4-FFF2-40B4-BE49-F238E27FC236}">
                  <a16:creationId xmlns:a16="http://schemas.microsoft.com/office/drawing/2014/main" id="{CDEF55E0-93BB-4A12-A4B2-1A656507F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448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4356" name="Line 19">
              <a:extLst>
                <a:ext uri="{FF2B5EF4-FFF2-40B4-BE49-F238E27FC236}">
                  <a16:creationId xmlns:a16="http://schemas.microsoft.com/office/drawing/2014/main" id="{F4BBF129-1857-41B6-8CBE-4919B0F61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49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7" name="Rectangle 20">
              <a:extLst>
                <a:ext uri="{FF2B5EF4-FFF2-40B4-BE49-F238E27FC236}">
                  <a16:creationId xmlns:a16="http://schemas.microsoft.com/office/drawing/2014/main" id="{009B19C6-58B2-4C8E-A141-20A54EF57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44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58" name="Rectangle 21">
              <a:extLst>
                <a:ext uri="{FF2B5EF4-FFF2-40B4-BE49-F238E27FC236}">
                  <a16:creationId xmlns:a16="http://schemas.microsoft.com/office/drawing/2014/main" id="{F73526F6-F7D4-42CE-98AD-7071EE113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68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59" name="Rectangle 22">
              <a:extLst>
                <a:ext uri="{FF2B5EF4-FFF2-40B4-BE49-F238E27FC236}">
                  <a16:creationId xmlns:a16="http://schemas.microsoft.com/office/drawing/2014/main" id="{AE1267B4-F895-40BA-8EFF-1BF8E2B8F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92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60" name="Rectangle 23">
              <a:extLst>
                <a:ext uri="{FF2B5EF4-FFF2-40B4-BE49-F238E27FC236}">
                  <a16:creationId xmlns:a16="http://schemas.microsoft.com/office/drawing/2014/main" id="{B66CC888-951E-4BDB-8D78-397AFA7C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216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61" name="Rectangle 24">
              <a:extLst>
                <a:ext uri="{FF2B5EF4-FFF2-40B4-BE49-F238E27FC236}">
                  <a16:creationId xmlns:a16="http://schemas.microsoft.com/office/drawing/2014/main" id="{0D343C16-FFA9-46CB-B502-E2D512C95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2404"/>
              <a:ext cx="232" cy="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62" name="Rectangle 25">
              <a:extLst>
                <a:ext uri="{FF2B5EF4-FFF2-40B4-BE49-F238E27FC236}">
                  <a16:creationId xmlns:a16="http://schemas.microsoft.com/office/drawing/2014/main" id="{52933E29-0316-482F-8430-247425610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aList[1]</a:t>
              </a:r>
            </a:p>
          </p:txBody>
        </p:sp>
        <p:sp>
          <p:nvSpPr>
            <p:cNvPr id="14363" name="Rectangle 26">
              <a:extLst>
                <a:ext uri="{FF2B5EF4-FFF2-40B4-BE49-F238E27FC236}">
                  <a16:creationId xmlns:a16="http://schemas.microsoft.com/office/drawing/2014/main" id="{BDB33653-7D57-4AC7-81D0-E7D775A8C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352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aList[5]</a:t>
              </a:r>
            </a:p>
          </p:txBody>
        </p:sp>
        <p:sp>
          <p:nvSpPr>
            <p:cNvPr id="14364" name="Rectangle 27">
              <a:extLst>
                <a:ext uri="{FF2B5EF4-FFF2-40B4-BE49-F238E27FC236}">
                  <a16:creationId xmlns:a16="http://schemas.microsoft.com/office/drawing/2014/main" id="{CE730711-B9E6-4185-BC54-15EB5BD41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632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[2]</a:t>
              </a:r>
            </a:p>
          </p:txBody>
        </p:sp>
        <p:sp>
          <p:nvSpPr>
            <p:cNvPr id="14365" name="Rectangle 28">
              <a:extLst>
                <a:ext uri="{FF2B5EF4-FFF2-40B4-BE49-F238E27FC236}">
                  <a16:creationId xmlns:a16="http://schemas.microsoft.com/office/drawing/2014/main" id="{973C9D0D-4F95-4766-89D5-0D2046CE3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872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[3]</a:t>
              </a:r>
            </a:p>
          </p:txBody>
        </p:sp>
        <p:sp>
          <p:nvSpPr>
            <p:cNvPr id="14366" name="Rectangle 29">
              <a:extLst>
                <a:ext uri="{FF2B5EF4-FFF2-40B4-BE49-F238E27FC236}">
                  <a16:creationId xmlns:a16="http://schemas.microsoft.com/office/drawing/2014/main" id="{7433D583-362A-4EE0-B557-A70951038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12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[4]</a:t>
              </a:r>
            </a:p>
          </p:txBody>
        </p:sp>
        <p:sp>
          <p:nvSpPr>
            <p:cNvPr id="14367" name="Rectangle 30">
              <a:extLst>
                <a:ext uri="{FF2B5EF4-FFF2-40B4-BE49-F238E27FC236}">
                  <a16:creationId xmlns:a16="http://schemas.microsoft.com/office/drawing/2014/main" id="{26451D01-3C32-414D-81A8-0D0CF9777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44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68" name="Rectangle 31">
              <a:extLst>
                <a:ext uri="{FF2B5EF4-FFF2-40B4-BE49-F238E27FC236}">
                  <a16:creationId xmlns:a16="http://schemas.microsoft.com/office/drawing/2014/main" id="{D8490DED-5F46-4968-B708-AC40EC0DD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39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369" name="Rectangle 32">
              <a:extLst>
                <a:ext uri="{FF2B5EF4-FFF2-40B4-BE49-F238E27FC236}">
                  <a16:creationId xmlns:a16="http://schemas.microsoft.com/office/drawing/2014/main" id="{110B2AA8-98B8-4F7D-99C4-059AC1FB7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44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70" name="Rectangle 33">
              <a:extLst>
                <a:ext uri="{FF2B5EF4-FFF2-40B4-BE49-F238E27FC236}">
                  <a16:creationId xmlns:a16="http://schemas.microsoft.com/office/drawing/2014/main" id="{13FC94F4-4252-4B9B-AF9F-4A7AEE71C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139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371" name="Line 34">
              <a:extLst>
                <a:ext uri="{FF2B5EF4-FFF2-40B4-BE49-F238E27FC236}">
                  <a16:creationId xmlns:a16="http://schemas.microsoft.com/office/drawing/2014/main" id="{E0770CFD-4852-4E0D-9AAB-3EADC87A5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53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2" name="Rectangle 35">
              <a:extLst>
                <a:ext uri="{FF2B5EF4-FFF2-40B4-BE49-F238E27FC236}">
                  <a16:creationId xmlns:a16="http://schemas.microsoft.com/office/drawing/2014/main" id="{4F9E564A-D961-4B31-8644-B4E4C2394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68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73" name="Rectangle 36">
              <a:extLst>
                <a:ext uri="{FF2B5EF4-FFF2-40B4-BE49-F238E27FC236}">
                  <a16:creationId xmlns:a16="http://schemas.microsoft.com/office/drawing/2014/main" id="{5E205B95-7483-47A6-BF27-E818E82A0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63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74" name="Rectangle 37">
              <a:extLst>
                <a:ext uri="{FF2B5EF4-FFF2-40B4-BE49-F238E27FC236}">
                  <a16:creationId xmlns:a16="http://schemas.microsoft.com/office/drawing/2014/main" id="{F9177504-F9D0-48D9-A45F-347D4E0A4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168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75" name="Rectangle 38">
              <a:extLst>
                <a:ext uri="{FF2B5EF4-FFF2-40B4-BE49-F238E27FC236}">
                  <a16:creationId xmlns:a16="http://schemas.microsoft.com/office/drawing/2014/main" id="{9AD9DA20-9536-4450-8A2B-CC9D7100B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163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4376" name="Line 39">
              <a:extLst>
                <a:ext uri="{FF2B5EF4-FFF2-40B4-BE49-F238E27FC236}">
                  <a16:creationId xmlns:a16="http://schemas.microsoft.com/office/drawing/2014/main" id="{5B0133B1-6BF7-4E72-973A-F866ED304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77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7" name="Rectangle 40">
              <a:extLst>
                <a:ext uri="{FF2B5EF4-FFF2-40B4-BE49-F238E27FC236}">
                  <a16:creationId xmlns:a16="http://schemas.microsoft.com/office/drawing/2014/main" id="{A7508723-EAF2-499D-ACED-FA8A5407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92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78" name="Line 41">
              <a:extLst>
                <a:ext uri="{FF2B5EF4-FFF2-40B4-BE49-F238E27FC236}">
                  <a16:creationId xmlns:a16="http://schemas.microsoft.com/office/drawing/2014/main" id="{03360ACE-6A6D-43B0-B48F-C312A81E7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01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9" name="Rectangle 42">
              <a:extLst>
                <a:ext uri="{FF2B5EF4-FFF2-40B4-BE49-F238E27FC236}">
                  <a16:creationId xmlns:a16="http://schemas.microsoft.com/office/drawing/2014/main" id="{0D2682AB-F55C-4CE3-89A1-D8B3B3344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187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4380" name="Rectangle 43">
              <a:extLst>
                <a:ext uri="{FF2B5EF4-FFF2-40B4-BE49-F238E27FC236}">
                  <a16:creationId xmlns:a16="http://schemas.microsoft.com/office/drawing/2014/main" id="{7226756C-5500-4BAB-B0B2-5CED6F049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16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81" name="Rectangle 44">
              <a:extLst>
                <a:ext uri="{FF2B5EF4-FFF2-40B4-BE49-F238E27FC236}">
                  <a16:creationId xmlns:a16="http://schemas.microsoft.com/office/drawing/2014/main" id="{BEE778D6-EC63-4801-AC8D-D666B2596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216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82" name="Line 45">
              <a:extLst>
                <a:ext uri="{FF2B5EF4-FFF2-40B4-BE49-F238E27FC236}">
                  <a16:creationId xmlns:a16="http://schemas.microsoft.com/office/drawing/2014/main" id="{861FF047-2107-4C3A-918C-E7A658573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5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3" name="Rectangle 46">
              <a:extLst>
                <a:ext uri="{FF2B5EF4-FFF2-40B4-BE49-F238E27FC236}">
                  <a16:creationId xmlns:a16="http://schemas.microsoft.com/office/drawing/2014/main" id="{5E0D1317-BF6F-4469-A588-45B772A70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11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4384" name="Rectangle 47">
              <a:extLst>
                <a:ext uri="{FF2B5EF4-FFF2-40B4-BE49-F238E27FC236}">
                  <a16:creationId xmlns:a16="http://schemas.microsoft.com/office/drawing/2014/main" id="{A95E9815-9906-47D3-B7AF-3F2116F7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211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85" name="Rectangle 48">
              <a:extLst>
                <a:ext uri="{FF2B5EF4-FFF2-40B4-BE49-F238E27FC236}">
                  <a16:creationId xmlns:a16="http://schemas.microsoft.com/office/drawing/2014/main" id="{78C34C11-AEE8-48AA-8DE5-6988D4D42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40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86" name="Line 49">
              <a:extLst>
                <a:ext uri="{FF2B5EF4-FFF2-40B4-BE49-F238E27FC236}">
                  <a16:creationId xmlns:a16="http://schemas.microsoft.com/office/drawing/2014/main" id="{E9E10984-436D-4219-95DD-CB0BF8C56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9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7" name="Rectangle 50">
              <a:extLst>
                <a:ext uri="{FF2B5EF4-FFF2-40B4-BE49-F238E27FC236}">
                  <a16:creationId xmlns:a16="http://schemas.microsoft.com/office/drawing/2014/main" id="{BBBA91B8-F7B8-401E-BE80-3E0DB0F51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35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388" name="Rectangle 51">
              <a:extLst>
                <a:ext uri="{FF2B5EF4-FFF2-40B4-BE49-F238E27FC236}">
                  <a16:creationId xmlns:a16="http://schemas.microsoft.com/office/drawing/2014/main" id="{CFB7BA1F-41AE-4C17-9EF4-F0BA9B0D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240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89" name="Rectangle 52">
              <a:extLst>
                <a:ext uri="{FF2B5EF4-FFF2-40B4-BE49-F238E27FC236}">
                  <a16:creationId xmlns:a16="http://schemas.microsoft.com/office/drawing/2014/main" id="{45EED300-C2BB-406F-B960-AA747DC80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" y="2404"/>
              <a:ext cx="280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90" name="Rectangle 53">
              <a:extLst>
                <a:ext uri="{FF2B5EF4-FFF2-40B4-BE49-F238E27FC236}">
                  <a16:creationId xmlns:a16="http://schemas.microsoft.com/office/drawing/2014/main" id="{A5A178B0-741C-4A0E-9A0F-0FB7E8812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235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391" name="Rectangle 54">
              <a:extLst>
                <a:ext uri="{FF2B5EF4-FFF2-40B4-BE49-F238E27FC236}">
                  <a16:creationId xmlns:a16="http://schemas.microsoft.com/office/drawing/2014/main" id="{5E49CEB5-0219-4722-AAC4-B21A570D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2352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latin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14341" name="Rectangle 55">
            <a:extLst>
              <a:ext uri="{FF2B5EF4-FFF2-40B4-BE49-F238E27FC236}">
                <a16:creationId xmlns:a16="http://schemas.microsoft.com/office/drawing/2014/main" id="{1AD00046-EAA7-4B6A-89CD-EF74654AF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783138"/>
            <a:ext cx="56388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int aList[ ][ ] = new int[5][ ];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     aList[0] = new int[2];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     aList[1] = new int[2];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     aList[2] = new int[1];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     aList[3] = new int[2];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     aList[4] = new int[3];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3" grpId="0" build="p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>
            <a:extLst>
              <a:ext uri="{FF2B5EF4-FFF2-40B4-BE49-F238E27FC236}">
                <a16:creationId xmlns:a16="http://schemas.microsoft.com/office/drawing/2014/main" id="{4986A2BF-13F6-45F0-A707-0DBE0ADE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0"/>
            <a:ext cx="8985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1BFE96-64AC-48B2-9611-05164C8AEFD3}"/>
              </a:ext>
            </a:extLst>
          </p:cNvPr>
          <p:cNvSpPr/>
          <p:nvPr/>
        </p:nvSpPr>
        <p:spPr>
          <a:xfrm>
            <a:off x="7680325" y="857250"/>
            <a:ext cx="1463675" cy="26479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9F8E-F4F9-4086-B091-38268CB5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888"/>
            <a:ext cx="7886700" cy="379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100" b="1" dirty="0"/>
              <a:t>j=2,3,4,7</a:t>
            </a:r>
            <a:endParaRPr lang="en-IN" sz="2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5B9A-43B7-4118-ACBA-5CC20E56A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6906"/>
            <a:ext cx="7886700" cy="3873067"/>
          </a:xfrm>
        </p:spPr>
        <p:txBody>
          <a:bodyPr/>
          <a:lstStyle/>
          <a:p>
            <a:pPr>
              <a:defRPr/>
            </a:pPr>
            <a:r>
              <a:rPr lang="en-US" dirty="0"/>
              <a:t>Cost(2,1) = 28</a:t>
            </a:r>
          </a:p>
          <a:p>
            <a:pPr>
              <a:defRPr/>
            </a:pPr>
            <a:r>
              <a:rPr lang="en-US" dirty="0"/>
              <a:t>Cost(3,1) = </a:t>
            </a:r>
            <a:r>
              <a:rPr lang="el-GR" dirty="0"/>
              <a:t>α</a:t>
            </a:r>
            <a:endParaRPr lang="en-US" dirty="0"/>
          </a:p>
          <a:p>
            <a:pPr>
              <a:defRPr/>
            </a:pPr>
            <a:r>
              <a:rPr lang="en-US" dirty="0">
                <a:highlight>
                  <a:srgbClr val="FFFF00"/>
                </a:highlight>
              </a:rPr>
              <a:t>Cost(4,5) = 22</a:t>
            </a:r>
          </a:p>
          <a:p>
            <a:pPr>
              <a:defRPr/>
            </a:pPr>
            <a:r>
              <a:rPr lang="en-US" dirty="0"/>
              <a:t>Cost(7,5) = 24</a:t>
            </a:r>
            <a:endParaRPr lang="en-IN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3D4EF2A4-B201-4200-A57A-66D7463DF7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271588"/>
            <a:ext cx="7886700" cy="4189412"/>
          </a:xfrm>
        </p:spPr>
        <p:txBody>
          <a:bodyPr/>
          <a:lstStyle/>
          <a:p>
            <a:r>
              <a:rPr lang="en-US" altLang="en-US"/>
              <a:t>Spanning Tree</a:t>
            </a:r>
            <a:endParaRPr lang="en-IN" altLang="en-US"/>
          </a:p>
        </p:txBody>
      </p:sp>
      <p:graphicFrame>
        <p:nvGraphicFramePr>
          <p:cNvPr id="46" name="Table 3">
            <a:extLst>
              <a:ext uri="{FF2B5EF4-FFF2-40B4-BE49-F238E27FC236}">
                <a16:creationId xmlns:a16="http://schemas.microsoft.com/office/drawing/2014/main" id="{A346D3B7-7AE2-436B-BD1C-4C422BBB2805}"/>
              </a:ext>
            </a:extLst>
          </p:cNvPr>
          <p:cNvGraphicFramePr>
            <a:graphicFrameLocks noGrp="1"/>
          </p:cNvGraphicFramePr>
          <p:nvPr/>
        </p:nvGraphicFramePr>
        <p:xfrm>
          <a:off x="1973263" y="1898650"/>
          <a:ext cx="2309812" cy="310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T(6,1)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>
            <a:extLst>
              <a:ext uri="{FF2B5EF4-FFF2-40B4-BE49-F238E27FC236}">
                <a16:creationId xmlns:a16="http://schemas.microsoft.com/office/drawing/2014/main" id="{D9F9D9FA-60A5-4E3B-ACF6-BD490840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-228600"/>
            <a:ext cx="8651875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E63892-FCD6-49D3-9FFE-10C57B8A270C}"/>
              </a:ext>
            </a:extLst>
          </p:cNvPr>
          <p:cNvSpPr/>
          <p:nvPr/>
        </p:nvSpPr>
        <p:spPr>
          <a:xfrm>
            <a:off x="7321550" y="857250"/>
            <a:ext cx="1720850" cy="25717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>
            <a:extLst>
              <a:ext uri="{FF2B5EF4-FFF2-40B4-BE49-F238E27FC236}">
                <a16:creationId xmlns:a16="http://schemas.microsoft.com/office/drawing/2014/main" id="{7D2FB0EE-983B-4DC0-930A-77BA6E4B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0"/>
            <a:ext cx="8839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2FD7D2-76F9-474E-98CD-A6048AAA18BA}"/>
              </a:ext>
            </a:extLst>
          </p:cNvPr>
          <p:cNvSpPr/>
          <p:nvPr/>
        </p:nvSpPr>
        <p:spPr>
          <a:xfrm>
            <a:off x="7554913" y="857250"/>
            <a:ext cx="1517650" cy="24590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9312-3303-4A63-AB9D-00691D01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888"/>
            <a:ext cx="7886700" cy="379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100" b="1" dirty="0"/>
              <a:t>j=2,3,7</a:t>
            </a:r>
            <a:endParaRPr lang="en-IN" sz="2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DFD5-10FC-49A9-BEAF-7B1E7A53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6906"/>
            <a:ext cx="7886700" cy="3873067"/>
          </a:xfrm>
        </p:spPr>
        <p:txBody>
          <a:bodyPr/>
          <a:lstStyle/>
          <a:p>
            <a:pPr>
              <a:defRPr/>
            </a:pPr>
            <a:r>
              <a:rPr lang="en-US" dirty="0"/>
              <a:t>Cost(2,1) = 28</a:t>
            </a:r>
          </a:p>
          <a:p>
            <a:pPr>
              <a:defRPr/>
            </a:pPr>
            <a:r>
              <a:rPr lang="en-US" dirty="0">
                <a:highlight>
                  <a:srgbClr val="FFFF00"/>
                </a:highlight>
              </a:rPr>
              <a:t>Cost(3,4) = 12</a:t>
            </a:r>
          </a:p>
          <a:p>
            <a:pPr>
              <a:defRPr/>
            </a:pPr>
            <a:r>
              <a:rPr lang="en-US" dirty="0"/>
              <a:t>Cost(7,4) = 18</a:t>
            </a:r>
            <a:endParaRPr lang="en-IN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Content Placeholder 2">
            <a:extLst>
              <a:ext uri="{FF2B5EF4-FFF2-40B4-BE49-F238E27FC236}">
                <a16:creationId xmlns:a16="http://schemas.microsoft.com/office/drawing/2014/main" id="{3F7F07F3-6643-4106-84FC-FF302E6175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271588"/>
            <a:ext cx="7886700" cy="4189412"/>
          </a:xfrm>
        </p:spPr>
        <p:txBody>
          <a:bodyPr/>
          <a:lstStyle/>
          <a:p>
            <a:r>
              <a:rPr lang="en-US" altLang="en-US"/>
              <a:t>Spanning Tree</a:t>
            </a:r>
            <a:endParaRPr lang="en-IN" altLang="en-US"/>
          </a:p>
        </p:txBody>
      </p:sp>
      <p:graphicFrame>
        <p:nvGraphicFramePr>
          <p:cNvPr id="46" name="Table 3">
            <a:extLst>
              <a:ext uri="{FF2B5EF4-FFF2-40B4-BE49-F238E27FC236}">
                <a16:creationId xmlns:a16="http://schemas.microsoft.com/office/drawing/2014/main" id="{9E2112D7-A2BB-48F8-A308-5330C2287424}"/>
              </a:ext>
            </a:extLst>
          </p:cNvPr>
          <p:cNvGraphicFramePr>
            <a:graphicFrameLocks noGrp="1"/>
          </p:cNvGraphicFramePr>
          <p:nvPr/>
        </p:nvGraphicFramePr>
        <p:xfrm>
          <a:off x="1973263" y="1898650"/>
          <a:ext cx="2309812" cy="310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T(6,1)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>
            <a:extLst>
              <a:ext uri="{FF2B5EF4-FFF2-40B4-BE49-F238E27FC236}">
                <a16:creationId xmlns:a16="http://schemas.microsoft.com/office/drawing/2014/main" id="{8E8EC47D-529D-48AE-A782-E4F5F124E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52400"/>
            <a:ext cx="864076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A1604-3ABE-4D88-8C14-276F75704955}"/>
              </a:ext>
            </a:extLst>
          </p:cNvPr>
          <p:cNvSpPr/>
          <p:nvPr/>
        </p:nvSpPr>
        <p:spPr>
          <a:xfrm>
            <a:off x="7523163" y="941388"/>
            <a:ext cx="1404937" cy="2311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>
            <a:extLst>
              <a:ext uri="{FF2B5EF4-FFF2-40B4-BE49-F238E27FC236}">
                <a16:creationId xmlns:a16="http://schemas.microsoft.com/office/drawing/2014/main" id="{88518716-8EF1-4B16-84A2-241B52A5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8600"/>
            <a:ext cx="876776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DCF16D-F03B-42D6-96C5-4F15DE0FAF6E}"/>
              </a:ext>
            </a:extLst>
          </p:cNvPr>
          <p:cNvSpPr/>
          <p:nvPr/>
        </p:nvSpPr>
        <p:spPr>
          <a:xfrm>
            <a:off x="7596188" y="955675"/>
            <a:ext cx="1547812" cy="2473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1C19-5BD5-4C9C-A1C3-D21B415E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888"/>
            <a:ext cx="7886700" cy="379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100" b="1" dirty="0"/>
              <a:t>j=2,7</a:t>
            </a:r>
            <a:endParaRPr lang="en-IN" sz="2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F5D08-766D-48CE-BE0E-15B44FD8E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6906"/>
            <a:ext cx="7886700" cy="3873067"/>
          </a:xfrm>
        </p:spPr>
        <p:txBody>
          <a:bodyPr/>
          <a:lstStyle/>
          <a:p>
            <a:pPr>
              <a:defRPr/>
            </a:pPr>
            <a:r>
              <a:rPr lang="en-US" dirty="0">
                <a:highlight>
                  <a:srgbClr val="FFFF00"/>
                </a:highlight>
              </a:rPr>
              <a:t>Cost(2,3) = 16</a:t>
            </a:r>
          </a:p>
          <a:p>
            <a:pPr>
              <a:defRPr/>
            </a:pPr>
            <a:r>
              <a:rPr lang="en-US" dirty="0"/>
              <a:t>Cost(7,4) = 18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872AC95-B645-4D2A-86F5-8C33E8A94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Graph Traversal Techniques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DD9B060-AC7C-4C37-9C79-A5BFF1886F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previous </a:t>
            </a:r>
            <a:r>
              <a:rPr lang="en-US" altLang="en-US" sz="2400" i="1">
                <a:solidFill>
                  <a:srgbClr val="FF3399"/>
                </a:solidFill>
              </a:rPr>
              <a:t>connectivity</a:t>
            </a:r>
            <a:r>
              <a:rPr lang="en-US" altLang="en-US" sz="2400"/>
              <a:t> problem, as well as many other graph problems, can be solved using graph traversal techniques.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/>
            <a:r>
              <a:rPr lang="en-US" altLang="en-US" sz="2400"/>
              <a:t>There are two standard graph traversal techniques:</a:t>
            </a:r>
          </a:p>
          <a:p>
            <a:pPr lvl="1" eaLnBrk="1" hangingPunct="1"/>
            <a:r>
              <a:rPr lang="en-US" altLang="en-US" i="1">
                <a:solidFill>
                  <a:srgbClr val="CC0000"/>
                </a:solidFill>
              </a:rPr>
              <a:t>Breadth-First Search</a:t>
            </a:r>
            <a:r>
              <a:rPr lang="en-US" altLang="en-US"/>
              <a:t> (BFS)</a:t>
            </a:r>
          </a:p>
          <a:p>
            <a:pPr lvl="1" eaLnBrk="1" hangingPunct="1"/>
            <a:r>
              <a:rPr lang="en-US" altLang="en-US" i="1">
                <a:solidFill>
                  <a:srgbClr val="CC0000"/>
                </a:solidFill>
              </a:rPr>
              <a:t>Depth-First Search</a:t>
            </a:r>
            <a:r>
              <a:rPr lang="en-US" altLang="en-US"/>
              <a:t> (DFS)</a:t>
            </a:r>
          </a:p>
          <a:p>
            <a:pPr lvl="1"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Content Placeholder 2">
            <a:extLst>
              <a:ext uri="{FF2B5EF4-FFF2-40B4-BE49-F238E27FC236}">
                <a16:creationId xmlns:a16="http://schemas.microsoft.com/office/drawing/2014/main" id="{68947FCD-F77D-40FB-9CBA-11F2C4A0C3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271588"/>
            <a:ext cx="7886700" cy="4189412"/>
          </a:xfrm>
        </p:spPr>
        <p:txBody>
          <a:bodyPr/>
          <a:lstStyle/>
          <a:p>
            <a:r>
              <a:rPr lang="en-US" altLang="en-US"/>
              <a:t>Spanning Tree</a:t>
            </a:r>
            <a:endParaRPr lang="en-IN" altLang="en-US"/>
          </a:p>
        </p:txBody>
      </p:sp>
      <p:graphicFrame>
        <p:nvGraphicFramePr>
          <p:cNvPr id="46" name="Table 3">
            <a:extLst>
              <a:ext uri="{FF2B5EF4-FFF2-40B4-BE49-F238E27FC236}">
                <a16:creationId xmlns:a16="http://schemas.microsoft.com/office/drawing/2014/main" id="{2E320C94-C004-434F-BADF-B36B8A250CA5}"/>
              </a:ext>
            </a:extLst>
          </p:cNvPr>
          <p:cNvGraphicFramePr>
            <a:graphicFrameLocks noGrp="1"/>
          </p:cNvGraphicFramePr>
          <p:nvPr/>
        </p:nvGraphicFramePr>
        <p:xfrm>
          <a:off x="1973263" y="1898650"/>
          <a:ext cx="2309812" cy="310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T(1,2)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T(2,2)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T(3,2)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T(4,2)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T(5,2)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9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T(6,1)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56" marR="68556" marT="34297" marB="34297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>
            <a:extLst>
              <a:ext uri="{FF2B5EF4-FFF2-40B4-BE49-F238E27FC236}">
                <a16:creationId xmlns:a16="http://schemas.microsoft.com/office/drawing/2014/main" id="{1679D2F7-433A-4102-A66D-42FCF065D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955675"/>
            <a:ext cx="87757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>
            <a:extLst>
              <a:ext uri="{FF2B5EF4-FFF2-40B4-BE49-F238E27FC236}">
                <a16:creationId xmlns:a16="http://schemas.microsoft.com/office/drawing/2014/main" id="{F51BCD9F-73CA-420A-AB7C-8F964CF17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946150"/>
            <a:ext cx="8347075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>
            <a:extLst>
              <a:ext uri="{FF2B5EF4-FFF2-40B4-BE49-F238E27FC236}">
                <a16:creationId xmlns:a16="http://schemas.microsoft.com/office/drawing/2014/main" id="{18F9C695-2D20-4304-B4CF-427E507C0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965200"/>
            <a:ext cx="7951788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A9AE-2E99-49B9-9AE9-CA4B31EE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888"/>
            <a:ext cx="7886700" cy="454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Edge Set E(G)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63E9-3843-4737-B148-10514D286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5913"/>
            <a:ext cx="7886700" cy="3903662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IN" sz="2700" b="1" dirty="0"/>
              <a:t>      Edge   Weight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              1-6	 10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              3-4	 12	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2-7	 14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2-3	 16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4-7	 18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4-5	 22	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5-7	 24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5-6	 25	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1-2	 28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	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>
            <a:extLst>
              <a:ext uri="{FF2B5EF4-FFF2-40B4-BE49-F238E27FC236}">
                <a16:creationId xmlns:a16="http://schemas.microsoft.com/office/drawing/2014/main" id="{A49A7199-2E7D-436F-A359-CB76A2C5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38213"/>
            <a:ext cx="7593013" cy="506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>
            <a:extLst>
              <a:ext uri="{FF2B5EF4-FFF2-40B4-BE49-F238E27FC236}">
                <a16:creationId xmlns:a16="http://schemas.microsoft.com/office/drawing/2014/main" id="{77BB6215-EE38-4A3D-BCA2-CFD57919A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946150"/>
            <a:ext cx="80581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>
            <a:extLst>
              <a:ext uri="{FF2B5EF4-FFF2-40B4-BE49-F238E27FC236}">
                <a16:creationId xmlns:a16="http://schemas.microsoft.com/office/drawing/2014/main" id="{1FB3A994-10D5-4A7F-A5D2-6BC0E1832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928688"/>
            <a:ext cx="7959725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>
            <a:extLst>
              <a:ext uri="{FF2B5EF4-FFF2-40B4-BE49-F238E27FC236}">
                <a16:creationId xmlns:a16="http://schemas.microsoft.com/office/drawing/2014/main" id="{CF950669-C49F-4286-AB7F-89B39F97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55675"/>
            <a:ext cx="8345487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F79BF3ED-490F-4EE6-864F-47F768998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pPr algn="l" eaLnBrk="1" hangingPunct="1"/>
            <a:r>
              <a:rPr lang="en-US" altLang="en-US" sz="4000"/>
              <a:t>MST-Kruskal’s Algorithm</a:t>
            </a:r>
            <a:br>
              <a:rPr lang="en-US" altLang="en-US" sz="4000"/>
            </a:br>
            <a:endParaRPr lang="en-US" altLang="en-US" sz="4000"/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982182D1-28DC-4BAD-915B-D2E888E84D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8229600" cy="53340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800"/>
              <a:t>Algorithm kruskal(E,cost,n,t)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// E is the set of edges in G.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//cost[1:n,1:n] is the cost matrix such that cost[i,j] is either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// positive real number  or </a:t>
            </a:r>
            <a:r>
              <a:rPr lang="en-US" altLang="en-US" sz="2000">
                <a:cs typeface="Times New Roman" panose="02020603050405020304" pitchFamily="18" charset="0"/>
              </a:rPr>
              <a:t>∞ if no edge (i,j) exists.  cost[i,j]=0, if i=j.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// A minimum spanning tree is computed and stored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// as a set of edges in the array t[1:n-1,1:2].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800"/>
              <a:t>{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800"/>
              <a:t>          for i:=1 to n do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800"/>
              <a:t>	     </a:t>
            </a:r>
            <a:r>
              <a:rPr lang="en-US" altLang="en-US" sz="2800">
                <a:solidFill>
                  <a:schemeClr val="hlink"/>
                </a:solidFill>
              </a:rPr>
              <a:t>Make-Set</a:t>
            </a:r>
            <a:r>
              <a:rPr lang="en-US" altLang="en-US" sz="2800"/>
              <a:t>(i); </a:t>
            </a:r>
            <a:r>
              <a:rPr lang="en-US" altLang="en-US" sz="2800" i="1"/>
              <a:t>// each vertex is in a different set.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800" i="1"/>
              <a:t>	     </a:t>
            </a:r>
            <a:r>
              <a:rPr lang="en-US" altLang="en-US" sz="2800" i="1">
                <a:solidFill>
                  <a:schemeClr val="hlink"/>
                </a:solidFill>
              </a:rPr>
              <a:t>Sort the edges of E into increasing order by cost.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800"/>
              <a:t>  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2800"/>
              <a:t>     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7C3D-CB20-4D51-ADAF-CC60E342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24125"/>
            <a:ext cx="7886700" cy="9937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50" b="1" dirty="0"/>
              <a:t>Depth First Search (DFS)</a:t>
            </a:r>
            <a:endParaRPr lang="en-IN" sz="4050" b="1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3">
            <a:extLst>
              <a:ext uri="{FF2B5EF4-FFF2-40B4-BE49-F238E27FC236}">
                <a16:creationId xmlns:a16="http://schemas.microsoft.com/office/drawing/2014/main" id="{7A2F2E3F-6C57-4BF9-A5AF-5A403A513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	   mincost:=0; i:=1;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      for</a:t>
            </a:r>
            <a:r>
              <a:rPr lang="en-US" altLang="en-US" sz="2400"/>
              <a:t> </a:t>
            </a:r>
            <a:r>
              <a:rPr lang="en-US" altLang="en-US" sz="2000"/>
              <a:t>each edge (u,v) </a:t>
            </a:r>
            <a:r>
              <a:rPr lang="en-US" altLang="en-US" sz="2000">
                <a:cs typeface="Times New Roman" panose="02020603050405020304" pitchFamily="18" charset="0"/>
              </a:rPr>
              <a:t>€ E, taken in increasing order by cost </a:t>
            </a:r>
            <a:r>
              <a:rPr lang="en-US" altLang="en-US">
                <a:cs typeface="Times New Roman" panose="02020603050405020304" pitchFamily="18" charset="0"/>
              </a:rPr>
              <a:t>do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cs typeface="Times New Roman" panose="02020603050405020304" pitchFamily="18" charset="0"/>
              </a:rPr>
              <a:t>      {    j:= </a:t>
            </a:r>
            <a:r>
              <a:rPr lang="en-US" altLang="en-US" sz="2400">
                <a:solidFill>
                  <a:schemeClr val="hlink"/>
                </a:solidFill>
                <a:cs typeface="Times New Roman" panose="02020603050405020304" pitchFamily="18" charset="0"/>
              </a:rPr>
              <a:t>Find-Set</a:t>
            </a:r>
            <a:r>
              <a:rPr lang="en-US" altLang="en-US" sz="2400">
                <a:cs typeface="Times New Roman" panose="02020603050405020304" pitchFamily="18" charset="0"/>
              </a:rPr>
              <a:t>(u); k:= </a:t>
            </a:r>
            <a:r>
              <a:rPr lang="en-US" altLang="en-US" sz="2400">
                <a:solidFill>
                  <a:schemeClr val="hlink"/>
                </a:solidFill>
                <a:cs typeface="Times New Roman" panose="02020603050405020304" pitchFamily="18" charset="0"/>
              </a:rPr>
              <a:t>Find-Set</a:t>
            </a:r>
            <a:r>
              <a:rPr lang="en-US" altLang="en-US" sz="2400">
                <a:cs typeface="Times New Roman" panose="02020603050405020304" pitchFamily="18" charset="0"/>
              </a:rPr>
              <a:t>(v) </a:t>
            </a:r>
            <a:endParaRPr lang="en-US" altLang="en-US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      	 if( j≠k ) then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       	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		t[i,1]:=u; t[i,2]:=v;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		mincost:=mincost+cost[u,v];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		</a:t>
            </a:r>
            <a:r>
              <a:rPr lang="en-US" altLang="en-US" sz="2400">
                <a:solidFill>
                  <a:schemeClr val="hlink"/>
                </a:solidFill>
                <a:cs typeface="Times New Roman" panose="02020603050405020304" pitchFamily="18" charset="0"/>
              </a:rPr>
              <a:t>Union</a:t>
            </a:r>
            <a:r>
              <a:rPr lang="en-US" altLang="en-US" sz="2400">
                <a:cs typeface="Times New Roman" panose="02020603050405020304" pitchFamily="18" charset="0"/>
              </a:rPr>
              <a:t>(j,k);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		 i:=i+1;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	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  return mincost;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DA927-4E95-4779-AA46-A620AC92EE9E}"/>
              </a:ext>
            </a:extLst>
          </p:cNvPr>
          <p:cNvSpPr/>
          <p:nvPr/>
        </p:nvSpPr>
        <p:spPr>
          <a:xfrm>
            <a:off x="790575" y="1627188"/>
            <a:ext cx="7037388" cy="15938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Time Complexity of Prim’s = O(n</a:t>
            </a:r>
            <a:r>
              <a:rPr lang="en-US" sz="2400" b="1" baseline="30000" dirty="0"/>
              <a:t>2</a:t>
            </a:r>
            <a:r>
              <a:rPr lang="en-US" sz="2400" b="1" dirty="0"/>
              <a:t>)</a:t>
            </a:r>
          </a:p>
          <a:p>
            <a:pPr algn="ctr">
              <a:defRPr/>
            </a:pPr>
            <a:r>
              <a:rPr lang="en-US" sz="2400" b="1" dirty="0"/>
              <a:t>Time Complexity of Kruskal’s = O(n</a:t>
            </a:r>
            <a:r>
              <a:rPr lang="en-US" sz="2400" b="1" baseline="30000" dirty="0"/>
              <a:t>2</a:t>
            </a:r>
            <a:r>
              <a:rPr lang="en-US" sz="2400" b="1" dirty="0"/>
              <a:t>)</a:t>
            </a:r>
          </a:p>
          <a:p>
            <a:pPr algn="ctr">
              <a:defRPr/>
            </a:pPr>
            <a:r>
              <a:rPr lang="en-US" sz="2400" b="1"/>
              <a:t>                                               </a:t>
            </a:r>
            <a:r>
              <a:rPr lang="en-US" sz="2400" b="1" dirty="0"/>
              <a:t>= O(</a:t>
            </a:r>
            <a:r>
              <a:rPr lang="en-US" sz="2400" b="1" dirty="0" err="1"/>
              <a:t>nlogn</a:t>
            </a:r>
            <a:r>
              <a:rPr lang="en-US" sz="2400" b="1" dirty="0"/>
              <a:t>)</a:t>
            </a:r>
            <a:endParaRPr lang="en-IN" sz="2400" b="1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8A2B139E-8DB9-474E-888B-84B7A0E4D1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Time complexity of kruskal’s algorithm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49A4CAC6-9951-4A8F-8563-E351605140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With an efficient </a:t>
            </a:r>
            <a:r>
              <a:rPr lang="en-US" altLang="en-US" sz="2800">
                <a:solidFill>
                  <a:schemeClr val="hlink"/>
                </a:solidFill>
              </a:rPr>
              <a:t>Find-set</a:t>
            </a:r>
            <a:r>
              <a:rPr lang="en-US" altLang="en-US" sz="2800"/>
              <a:t> and </a:t>
            </a:r>
            <a:r>
              <a:rPr lang="en-US" altLang="en-US" sz="2800">
                <a:solidFill>
                  <a:schemeClr val="hlink"/>
                </a:solidFill>
              </a:rPr>
              <a:t>union</a:t>
            </a:r>
            <a:r>
              <a:rPr lang="en-US" altLang="en-US" sz="2800"/>
              <a:t> algorithms, the running time of kruskal’s algorithm will be dominated by the time needed for sorting  the edge costs of a given graph.</a:t>
            </a:r>
          </a:p>
          <a:p>
            <a:pPr eaLnBrk="1" hangingPunct="1"/>
            <a:r>
              <a:rPr lang="en-US" altLang="en-US" sz="2800"/>
              <a:t>Hence, with an efficient sorting algorithm( </a:t>
            </a:r>
            <a:r>
              <a:rPr lang="en-US" altLang="en-US" sz="2800">
                <a:solidFill>
                  <a:schemeClr val="hlink"/>
                </a:solidFill>
              </a:rPr>
              <a:t>merge sort</a:t>
            </a:r>
            <a:r>
              <a:rPr lang="en-US" altLang="en-US" sz="2800"/>
              <a:t> ), the complexity of kruskal’s algorithm is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    </a:t>
            </a:r>
            <a:r>
              <a:rPr lang="en-US" altLang="en-US" i="1">
                <a:solidFill>
                  <a:schemeClr val="hlink"/>
                </a:solidFill>
              </a:rPr>
              <a:t>o</a:t>
            </a:r>
            <a:r>
              <a:rPr lang="en-US" altLang="en-US" sz="2800">
                <a:solidFill>
                  <a:schemeClr val="hlink"/>
                </a:solidFill>
              </a:rPr>
              <a:t>( ElogE).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C9408F47-5472-4BF8-9441-8FC7EC01DF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>
                <a:ea typeface="新細明體" panose="02020500000000000000" pitchFamily="18" charset="-120"/>
              </a:rPr>
              <a:t>The </a:t>
            </a:r>
            <a:r>
              <a:rPr lang="en-US" altLang="zh-TW" sz="3600">
                <a:solidFill>
                  <a:schemeClr val="hlink"/>
                </a:solidFill>
                <a:ea typeface="新細明體" panose="02020500000000000000" pitchFamily="18" charset="-120"/>
              </a:rPr>
              <a:t>S</a:t>
            </a:r>
            <a:r>
              <a:rPr lang="en-US" altLang="zh-TW" sz="3600">
                <a:ea typeface="新細明體" panose="02020500000000000000" pitchFamily="18" charset="-120"/>
              </a:rPr>
              <a:t>ingle-</a:t>
            </a:r>
            <a:r>
              <a:rPr lang="en-US" altLang="zh-TW" sz="3600">
                <a:solidFill>
                  <a:schemeClr val="hlink"/>
                </a:solidFill>
                <a:ea typeface="新細明體" panose="02020500000000000000" pitchFamily="18" charset="-120"/>
              </a:rPr>
              <a:t>S</a:t>
            </a:r>
            <a:r>
              <a:rPr lang="en-US" altLang="zh-TW" sz="3600">
                <a:ea typeface="新細明體" panose="02020500000000000000" pitchFamily="18" charset="-120"/>
              </a:rPr>
              <a:t>ource </a:t>
            </a:r>
            <a:r>
              <a:rPr lang="en-US" altLang="zh-TW" sz="3600">
                <a:solidFill>
                  <a:schemeClr val="hlink"/>
                </a:solidFill>
                <a:ea typeface="新細明體" panose="02020500000000000000" pitchFamily="18" charset="-120"/>
              </a:rPr>
              <a:t>S</a:t>
            </a:r>
            <a:r>
              <a:rPr lang="en-US" altLang="zh-TW" sz="3600">
                <a:ea typeface="新細明體" panose="02020500000000000000" pitchFamily="18" charset="-120"/>
              </a:rPr>
              <a:t>hortest path </a:t>
            </a:r>
            <a:r>
              <a:rPr lang="en-US" altLang="zh-TW" sz="3600">
                <a:solidFill>
                  <a:schemeClr val="hlink"/>
                </a:solidFill>
                <a:ea typeface="新細明體" panose="02020500000000000000" pitchFamily="18" charset="-120"/>
              </a:rPr>
              <a:t>P</a:t>
            </a:r>
            <a:r>
              <a:rPr lang="en-US" altLang="zh-TW" sz="3600">
                <a:ea typeface="新細明體" panose="02020500000000000000" pitchFamily="18" charset="-120"/>
              </a:rPr>
              <a:t>roblem ( SSSP)</a:t>
            </a:r>
            <a:endParaRPr lang="zh-TW" altLang="en-US" sz="3600">
              <a:ea typeface="新細明體" panose="02020500000000000000" pitchFamily="18" charset="-120"/>
            </a:endParaRP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8A04364E-238E-4D46-91A1-F724F79106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305800" cy="4114800"/>
          </a:xfrm>
        </p:spPr>
        <p:txBody>
          <a:bodyPr/>
          <a:lstStyle/>
          <a:p>
            <a:pPr eaLnBrk="1" hangingPunct="1"/>
            <a:r>
              <a:rPr lang="en-US" altLang="zh-TW" sz="2800">
                <a:ea typeface="新細明體" panose="02020500000000000000" pitchFamily="18" charset="-120"/>
              </a:rPr>
              <a:t>Given a</a:t>
            </a:r>
            <a:r>
              <a:rPr lang="en-US" altLang="zh-TW" sz="2800">
                <a:solidFill>
                  <a:srgbClr val="FFFF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800">
                <a:solidFill>
                  <a:srgbClr val="FF3300"/>
                </a:solidFill>
                <a:ea typeface="新細明體" panose="02020500000000000000" pitchFamily="18" charset="-120"/>
              </a:rPr>
              <a:t>positively</a:t>
            </a:r>
            <a:r>
              <a:rPr lang="en-US" altLang="zh-TW" sz="2800">
                <a:ea typeface="新細明體" panose="02020500000000000000" pitchFamily="18" charset="-120"/>
              </a:rPr>
              <a:t> weighted directed graph G with a source vertex </a:t>
            </a:r>
            <a:r>
              <a:rPr lang="en-US" altLang="zh-TW" sz="2800">
                <a:solidFill>
                  <a:schemeClr val="bg1"/>
                </a:solidFill>
                <a:ea typeface="新細明體" panose="02020500000000000000" pitchFamily="18" charset="-120"/>
              </a:rPr>
              <a:t>v</a:t>
            </a:r>
            <a:r>
              <a:rPr lang="en-US" altLang="zh-TW" sz="2800">
                <a:ea typeface="新細明體" panose="02020500000000000000" pitchFamily="18" charset="-120"/>
              </a:rPr>
              <a:t>, find the shortest paths </a:t>
            </a:r>
            <a:r>
              <a:rPr lang="en-US" altLang="zh-TW" sz="2800">
                <a:solidFill>
                  <a:srgbClr val="33CC33"/>
                </a:solidFill>
                <a:ea typeface="新細明體" panose="02020500000000000000" pitchFamily="18" charset="-120"/>
              </a:rPr>
              <a:t>from </a:t>
            </a:r>
            <a:r>
              <a:rPr lang="en-US" altLang="zh-TW" sz="2800">
                <a:solidFill>
                  <a:schemeClr val="bg1"/>
                </a:solidFill>
                <a:ea typeface="新細明體" panose="02020500000000000000" pitchFamily="18" charset="-120"/>
              </a:rPr>
              <a:t>v</a:t>
            </a:r>
            <a:r>
              <a:rPr lang="en-US" altLang="zh-TW" sz="2800">
                <a:solidFill>
                  <a:srgbClr val="33CC33"/>
                </a:solidFill>
                <a:ea typeface="新細明體" panose="02020500000000000000" pitchFamily="18" charset="-120"/>
              </a:rPr>
              <a:t> to all other vertices</a:t>
            </a:r>
            <a:r>
              <a:rPr lang="en-US" altLang="zh-TW" sz="2800">
                <a:ea typeface="新細明體" panose="02020500000000000000" pitchFamily="18" charset="-120"/>
              </a:rPr>
              <a:t> in the graph.</a:t>
            </a:r>
          </a:p>
          <a:p>
            <a:pPr eaLnBrk="1" hangingPunct="1"/>
            <a:endParaRPr lang="en-US" altLang="zh-TW" sz="2800">
              <a:ea typeface="新細明體" panose="02020500000000000000" pitchFamily="18" charset="-120"/>
            </a:endParaRPr>
          </a:p>
          <a:p>
            <a:pPr eaLnBrk="1" hangingPunct="1"/>
            <a:endParaRPr lang="en-US" altLang="zh-TW">
              <a:ea typeface="新細明體" panose="02020500000000000000" pitchFamily="18" charset="-120"/>
            </a:endParaRPr>
          </a:p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39268" name="Rectangle 4">
            <a:extLst>
              <a:ext uri="{FF2B5EF4-FFF2-40B4-BE49-F238E27FC236}">
                <a16:creationId xmlns:a16="http://schemas.microsoft.com/office/drawing/2014/main" id="{808CC61C-6D2E-4E2A-9DFB-D0BBDDE5D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8338" y="2281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39269" name="Picture 15">
            <a:extLst>
              <a:ext uri="{FF2B5EF4-FFF2-40B4-BE49-F238E27FC236}">
                <a16:creationId xmlns:a16="http://schemas.microsoft.com/office/drawing/2014/main" id="{ACD80AE2-83EE-48FB-83C7-E02E521D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916238"/>
            <a:ext cx="7467600" cy="32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0" name="Oval 16">
            <a:extLst>
              <a:ext uri="{FF2B5EF4-FFF2-40B4-BE49-F238E27FC236}">
                <a16:creationId xmlns:a16="http://schemas.microsoft.com/office/drawing/2014/main" id="{7EB5BC77-F6F3-49EA-9416-DB86F7408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525838"/>
            <a:ext cx="609600" cy="533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1</a:t>
            </a:r>
          </a:p>
        </p:txBody>
      </p:sp>
      <p:sp>
        <p:nvSpPr>
          <p:cNvPr id="139271" name="Oval 17">
            <a:extLst>
              <a:ext uri="{FF2B5EF4-FFF2-40B4-BE49-F238E27FC236}">
                <a16:creationId xmlns:a16="http://schemas.microsoft.com/office/drawing/2014/main" id="{A22C5084-A4F6-4A9C-A0B2-6743D88D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525838"/>
            <a:ext cx="533400" cy="533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2</a:t>
            </a:r>
          </a:p>
        </p:txBody>
      </p:sp>
      <p:sp>
        <p:nvSpPr>
          <p:cNvPr id="139272" name="Oval 18">
            <a:extLst>
              <a:ext uri="{FF2B5EF4-FFF2-40B4-BE49-F238E27FC236}">
                <a16:creationId xmlns:a16="http://schemas.microsoft.com/office/drawing/2014/main" id="{E5C0000D-8CDD-488F-8D2C-D018F6A34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126038"/>
            <a:ext cx="609600" cy="609600"/>
          </a:xfrm>
          <a:prstGeom prst="ellipse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3</a:t>
            </a:r>
          </a:p>
        </p:txBody>
      </p:sp>
      <p:sp>
        <p:nvSpPr>
          <p:cNvPr id="139273" name="Oval 19">
            <a:extLst>
              <a:ext uri="{FF2B5EF4-FFF2-40B4-BE49-F238E27FC236}">
                <a16:creationId xmlns:a16="http://schemas.microsoft.com/office/drawing/2014/main" id="{C661949B-70A4-4960-B646-E8EAE69DE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105400"/>
            <a:ext cx="533400" cy="609600"/>
          </a:xfrm>
          <a:prstGeom prst="ellipse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4</a:t>
            </a:r>
          </a:p>
        </p:txBody>
      </p:sp>
      <p:sp>
        <p:nvSpPr>
          <p:cNvPr id="139274" name="Oval 20">
            <a:extLst>
              <a:ext uri="{FF2B5EF4-FFF2-40B4-BE49-F238E27FC236}">
                <a16:creationId xmlns:a16="http://schemas.microsoft.com/office/drawing/2014/main" id="{43EF887E-A217-41C5-AFD0-B75FCC8B4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525838"/>
            <a:ext cx="609600" cy="609600"/>
          </a:xfrm>
          <a:prstGeom prst="ellipse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5</a:t>
            </a:r>
          </a:p>
        </p:txBody>
      </p:sp>
      <p:sp>
        <p:nvSpPr>
          <p:cNvPr id="139275" name="Oval 21">
            <a:extLst>
              <a:ext uri="{FF2B5EF4-FFF2-40B4-BE49-F238E27FC236}">
                <a16:creationId xmlns:a16="http://schemas.microsoft.com/office/drawing/2014/main" id="{D35BAC7C-EAAB-4512-96C9-266E69FEC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5126038"/>
            <a:ext cx="609600" cy="609600"/>
          </a:xfrm>
          <a:prstGeom prst="ellipse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6</a:t>
            </a:r>
          </a:p>
        </p:txBody>
      </p:sp>
      <p:sp>
        <p:nvSpPr>
          <p:cNvPr id="139276" name="Rectangle 22">
            <a:extLst>
              <a:ext uri="{FF2B5EF4-FFF2-40B4-BE49-F238E27FC236}">
                <a16:creationId xmlns:a16="http://schemas.microsoft.com/office/drawing/2014/main" id="{8362E50D-E34B-49DD-B17D-A165EC0EA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895600"/>
            <a:ext cx="685800" cy="4572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Ex :-</a:t>
            </a:r>
          </a:p>
        </p:txBody>
      </p:sp>
      <p:sp>
        <p:nvSpPr>
          <p:cNvPr id="139277" name="Rectangle 23">
            <a:extLst>
              <a:ext uri="{FF2B5EF4-FFF2-40B4-BE49-F238E27FC236}">
                <a16:creationId xmlns:a16="http://schemas.microsoft.com/office/drawing/2014/main" id="{888D3A02-31D5-499F-9B5A-02E183C63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810000"/>
            <a:ext cx="685800" cy="3048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1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3</a:t>
            </a:r>
          </a:p>
        </p:txBody>
      </p:sp>
      <p:sp>
        <p:nvSpPr>
          <p:cNvPr id="139278" name="Rectangle 24">
            <a:extLst>
              <a:ext uri="{FF2B5EF4-FFF2-40B4-BE49-F238E27FC236}">
                <a16:creationId xmlns:a16="http://schemas.microsoft.com/office/drawing/2014/main" id="{83B6D455-3D89-471E-9A1A-7D60F6B24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429000"/>
            <a:ext cx="381000" cy="4572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139279" name="Rectangle 25">
            <a:extLst>
              <a:ext uri="{FF2B5EF4-FFF2-40B4-BE49-F238E27FC236}">
                <a16:creationId xmlns:a16="http://schemas.microsoft.com/office/drawing/2014/main" id="{B297311C-0D68-4306-A7D5-A02216F40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191000"/>
            <a:ext cx="762000" cy="3810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1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3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4</a:t>
            </a:r>
          </a:p>
        </p:txBody>
      </p:sp>
      <p:sp>
        <p:nvSpPr>
          <p:cNvPr id="139280" name="Rectangle 26">
            <a:extLst>
              <a:ext uri="{FF2B5EF4-FFF2-40B4-BE49-F238E27FC236}">
                <a16:creationId xmlns:a16="http://schemas.microsoft.com/office/drawing/2014/main" id="{616B086B-D3A9-43CF-8974-9FF94C07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648200"/>
            <a:ext cx="914400" cy="3048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1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3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4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2</a:t>
            </a:r>
          </a:p>
        </p:txBody>
      </p:sp>
      <p:sp>
        <p:nvSpPr>
          <p:cNvPr id="139281" name="Rectangle 27">
            <a:extLst>
              <a:ext uri="{FF2B5EF4-FFF2-40B4-BE49-F238E27FC236}">
                <a16:creationId xmlns:a16="http://schemas.microsoft.com/office/drawing/2014/main" id="{7BA9C2E1-B206-48FD-A5FE-CAE83DD05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029200"/>
            <a:ext cx="685800" cy="3048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V</a:t>
            </a:r>
            <a:r>
              <a:rPr lang="en-US" altLang="en-US" sz="1800" b="1" baseline="-25000"/>
              <a:t>1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5</a:t>
            </a:r>
          </a:p>
        </p:txBody>
      </p:sp>
      <p:sp>
        <p:nvSpPr>
          <p:cNvPr id="139282" name="Rectangle 28">
            <a:extLst>
              <a:ext uri="{FF2B5EF4-FFF2-40B4-BE49-F238E27FC236}">
                <a16:creationId xmlns:a16="http://schemas.microsoft.com/office/drawing/2014/main" id="{C1F7CE9C-9403-402D-81CB-DDD28EF17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334000"/>
            <a:ext cx="76200" cy="1524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9283" name="Line 29">
            <a:extLst>
              <a:ext uri="{FF2B5EF4-FFF2-40B4-BE49-F238E27FC236}">
                <a16:creationId xmlns:a16="http://schemas.microsoft.com/office/drawing/2014/main" id="{4702D73D-5475-4BC4-82AB-CE7EB3C626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54102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139284" name="Rectangle 30">
            <a:extLst>
              <a:ext uri="{FF2B5EF4-FFF2-40B4-BE49-F238E27FC236}">
                <a16:creationId xmlns:a16="http://schemas.microsoft.com/office/drawing/2014/main" id="{E2B8B419-3FBB-44CB-8649-F220E611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334000"/>
            <a:ext cx="2438400" cy="3810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5)        V</a:t>
            </a:r>
            <a:r>
              <a:rPr lang="en-US" altLang="en-US" sz="1800" b="1" baseline="-25000"/>
              <a:t>1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3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4</a:t>
            </a:r>
            <a:r>
              <a:rPr lang="en-US" altLang="en-US" sz="1800" b="1"/>
              <a:t>V</a:t>
            </a:r>
            <a:r>
              <a:rPr lang="en-US" altLang="en-US" sz="1800" b="1" baseline="-25000"/>
              <a:t>6       </a:t>
            </a:r>
            <a:r>
              <a:rPr lang="en-US" altLang="en-US" sz="1800" b="1"/>
              <a:t>28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3">
            <a:extLst>
              <a:ext uri="{FF2B5EF4-FFF2-40B4-BE49-F238E27FC236}">
                <a16:creationId xmlns:a16="http://schemas.microsoft.com/office/drawing/2014/main" id="{3445508B-B851-48CD-ADD6-B8D73D484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381000"/>
            <a:ext cx="7772400" cy="594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1 Algorithm ShortestPaths(v,cost,dist,n)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2 //dist[j], 1</a:t>
            </a:r>
            <a:r>
              <a:rPr lang="en-US" altLang="en-US" sz="2000">
                <a:cs typeface="Times New Roman" panose="02020603050405020304" pitchFamily="18" charset="0"/>
              </a:rPr>
              <a:t>≤ </a:t>
            </a:r>
            <a:r>
              <a:rPr lang="en-US" altLang="en-US" sz="2000"/>
              <a:t>j</a:t>
            </a:r>
            <a:r>
              <a:rPr lang="en-US" altLang="en-US" sz="2000">
                <a:cs typeface="Times New Roman" panose="02020603050405020304" pitchFamily="18" charset="0"/>
              </a:rPr>
              <a:t>≤ </a:t>
            </a:r>
            <a:r>
              <a:rPr lang="en-US" altLang="en-US" sz="2000"/>
              <a:t>n, is  the length of the shortest path 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3 //from vertex v to vertex j in a digraph G with n vertices.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4 // dist[v] is set to zero. G is represented by its cost adjacency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5 // matrix cost[1:n, 1;n].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6 {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7	    for i:=  1 to n do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8	   {       // Initialize S.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9	       s[i]:=false;  dist[i]:=cost[v,i];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10 	   }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11        s[v]:=true;  dist[v]:=0.0; // put v in S.</a:t>
            </a:r>
          </a:p>
          <a:p>
            <a:pPr eaLnBrk="1" hangingPunct="1">
              <a:buFontTx/>
              <a:buNone/>
            </a:pPr>
            <a:endParaRPr lang="en-US" altLang="en-US" sz="2000"/>
          </a:p>
          <a:p>
            <a:pPr eaLnBrk="1" hangingPunct="1"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3">
            <a:extLst>
              <a:ext uri="{FF2B5EF4-FFF2-40B4-BE49-F238E27FC236}">
                <a16:creationId xmlns:a16="http://schemas.microsoft.com/office/drawing/2014/main" id="{426461C3-D1FA-4D82-80C6-05B3DD074E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33400"/>
            <a:ext cx="81534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12   for num:=2 to n do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13  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14           // Determine  n-1 paths from v.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15              </a:t>
            </a:r>
            <a:r>
              <a:rPr lang="en-US" altLang="en-US" sz="2000">
                <a:solidFill>
                  <a:schemeClr val="hlink"/>
                </a:solidFill>
              </a:rPr>
              <a:t>Choose u from among those vertices not in S such that  	    	  dist[u] is minimum;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17            s[u]:=true;   // Put u in 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18            for ( each w adjacent to u with s[w]= false) do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19              // update distance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20                  if( dist[w]&gt;dist[u]+cost[u,w]) ) then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21                        dist[w]:=dist[u]+cost[u,w];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22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23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>
            <a:extLst>
              <a:ext uri="{FF2B5EF4-FFF2-40B4-BE49-F238E27FC236}">
                <a16:creationId xmlns:a16="http://schemas.microsoft.com/office/drawing/2014/main" id="{FAAD48BC-9392-41A3-BC14-C4A879FC2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altLang="en-US"/>
              <a:t>Algorithm Implementation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82E3-60EC-4A20-A5EA-61E04BE76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defRPr/>
            </a:pPr>
            <a:r>
              <a:rPr lang="en-US" dirty="0"/>
              <a:t>V = {1,2,3,4,5,6}       S={1}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 = 2,3,4,5,6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    d[2] = c[1,2] = 50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    d[3] = c[1,3] =10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    d[4] = c[1,4] = α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    d[5] = c[1,5] = 45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    d[6] = c[1,6] = α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66B27F5-32C4-4CCB-AA09-883BDE3F03C6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2133600"/>
          <a:ext cx="3429000" cy="304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91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Path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Length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1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1→2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1→3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10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1→4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1→5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1→6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>
            <a:extLst>
              <a:ext uri="{FF2B5EF4-FFF2-40B4-BE49-F238E27FC236}">
                <a16:creationId xmlns:a16="http://schemas.microsoft.com/office/drawing/2014/main" id="{F3C75146-CBB9-4C85-A257-C66C6B8BB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altLang="en-US"/>
              <a:t>Algorithm Implementation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0585-F938-437F-9CAC-1E004B29D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>
              <a:defRPr/>
            </a:pPr>
            <a:r>
              <a:rPr lang="en-US" sz="2800" dirty="0" err="1"/>
              <a:t>i</a:t>
            </a:r>
            <a:r>
              <a:rPr lang="en-US" sz="2800" dirty="0"/>
              <a:t> = 1, w = 2,</a:t>
            </a:r>
            <a:r>
              <a:rPr lang="en-US" sz="2800" dirty="0">
                <a:highlight>
                  <a:srgbClr val="FFFF00"/>
                </a:highlight>
              </a:rPr>
              <a:t>3</a:t>
            </a:r>
            <a:r>
              <a:rPr lang="en-US" sz="2800" dirty="0"/>
              <a:t>,4,5,6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S={1,3}       V = {2,4,5,6}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    </a:t>
            </a:r>
            <a:r>
              <a:rPr lang="en-US" sz="2800" dirty="0"/>
              <a:t>d[2] = min{ d[2], d[3]+c[3,2]}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min{50, 10+ α} = 50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d[4] = min{ d[4], d[3]+c[3,4]}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min{α, 10+ 15} = 25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d[5] = min{ d[5], d[3]+c[3,5]}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min{45, 10+ α} = 45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d[6] = min{ d[6], d[3]+c[3,6]}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min{α, 10+ α} = α</a:t>
            </a:r>
            <a:endParaRPr lang="en-IN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E76944-E004-42D3-A192-AA298F1D44BE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2133600"/>
          <a:ext cx="2971800" cy="3581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Path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Length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1→2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1→6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>
            <a:extLst>
              <a:ext uri="{FF2B5EF4-FFF2-40B4-BE49-F238E27FC236}">
                <a16:creationId xmlns:a16="http://schemas.microsoft.com/office/drawing/2014/main" id="{3ACA593D-7A69-467D-AAB0-18BDD93AD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altLang="en-US"/>
              <a:t>Algorithm Implementation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D853-E81D-4FE4-B178-3F06AD6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>
              <a:defRPr/>
            </a:pPr>
            <a:r>
              <a:rPr lang="en-US" sz="2800" dirty="0" err="1"/>
              <a:t>i</a:t>
            </a:r>
            <a:r>
              <a:rPr lang="en-US" sz="2800" dirty="0"/>
              <a:t> = 2, w = 2,</a:t>
            </a:r>
            <a:r>
              <a:rPr lang="en-US" sz="2800" dirty="0">
                <a:highlight>
                  <a:srgbClr val="FFFF00"/>
                </a:highlight>
              </a:rPr>
              <a:t>4</a:t>
            </a:r>
            <a:r>
              <a:rPr lang="en-US" sz="2800" dirty="0"/>
              <a:t>,5,6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S={1,3,4}       V = {2,5,6}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    </a:t>
            </a:r>
            <a:r>
              <a:rPr lang="en-US" sz="2800" dirty="0"/>
              <a:t>d[2] = min{ d[2], d[4]+c[4,2]}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min{50, 25+20} = 45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d[5] = min{ d[5], d[4]+c[4,5]}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min{45, 25+ 35} = 45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d[6] = min{ d[6], d[4]+c[4,6]}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min{α, 25+ α} = α</a:t>
            </a:r>
            <a:endParaRPr lang="en-IN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D2DC44-BE49-4772-8CBB-85968675870A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371600"/>
          <a:ext cx="2819400" cy="3581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Path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Length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1→2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1→6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>
            <a:extLst>
              <a:ext uri="{FF2B5EF4-FFF2-40B4-BE49-F238E27FC236}">
                <a16:creationId xmlns:a16="http://schemas.microsoft.com/office/drawing/2014/main" id="{7578E2FD-C267-4AEB-8D2C-AB16B5197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altLang="en-US"/>
              <a:t>Algorithm Implementation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9CFC-6BEF-4B06-AF41-5A25DDBA9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>
              <a:defRPr/>
            </a:pPr>
            <a:r>
              <a:rPr lang="en-US" sz="2800" dirty="0" err="1"/>
              <a:t>i</a:t>
            </a:r>
            <a:r>
              <a:rPr lang="en-US" sz="2800" dirty="0"/>
              <a:t> = 3, w = </a:t>
            </a:r>
            <a:r>
              <a:rPr lang="en-US" sz="2800" dirty="0">
                <a:highlight>
                  <a:srgbClr val="FFFF00"/>
                </a:highlight>
              </a:rPr>
              <a:t>2</a:t>
            </a:r>
            <a:r>
              <a:rPr lang="en-US" sz="2800" dirty="0"/>
              <a:t>,5,6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S={1,3,4,2}       V = {5,6}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 marL="0" indent="0">
              <a:buFontTx/>
              <a:buNone/>
              <a:defRPr/>
            </a:pPr>
            <a:r>
              <a:rPr lang="en-US" sz="2800" dirty="0"/>
              <a:t>   d[5] = min{ d[5], d[2]+c[2,5]}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min{45, 45+ 10} = 45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d[6] = min{ d[6], d[2]+c[2,6]}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min{α, 45+ α} = α</a:t>
            </a:r>
            <a:endParaRPr lang="en-IN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13D95D-488F-4EB0-9401-86EE0FB6B5CA}"/>
              </a:ext>
            </a:extLst>
          </p:cNvPr>
          <p:cNvGraphicFramePr>
            <a:graphicFrameLocks noGrp="1"/>
          </p:cNvGraphicFramePr>
          <p:nvPr/>
        </p:nvGraphicFramePr>
        <p:xfrm>
          <a:off x="5334000" y="1371600"/>
          <a:ext cx="3048000" cy="3581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Path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Length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1→2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1→6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0D84188-635D-4305-84B6-C4DB7C236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pPr algn="l" eaLnBrk="1" hangingPunct="1"/>
            <a:r>
              <a:rPr lang="en-US" altLang="en-US" b="1"/>
              <a:t>Depth-First Search</a:t>
            </a:r>
          </a:p>
        </p:txBody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58F7160A-1938-4A97-A4B4-E4987522D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1.Start at a vertex </a:t>
            </a:r>
            <a:r>
              <a:rPr lang="en-US" altLang="en-US" sz="2400">
                <a:solidFill>
                  <a:srgbClr val="FF3399"/>
                </a:solidFill>
              </a:rPr>
              <a:t>v</a:t>
            </a:r>
            <a:r>
              <a:rPr lang="en-US" altLang="en-US" sz="2400"/>
              <a:t>  and mark it as</a:t>
            </a:r>
            <a:r>
              <a:rPr lang="en-US" altLang="en-US" sz="2400" i="1">
                <a:solidFill>
                  <a:srgbClr val="FF3399"/>
                </a:solidFill>
              </a:rPr>
              <a:t> reached</a:t>
            </a:r>
            <a:r>
              <a:rPr lang="en-US" altLang="en-US" sz="2400"/>
              <a:t> (visited).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2.The </a:t>
            </a:r>
            <a:r>
              <a:rPr lang="en-US" altLang="en-US" sz="2400" i="1">
                <a:solidFill>
                  <a:srgbClr val="FF3399"/>
                </a:solidFill>
              </a:rPr>
              <a:t>exploration</a:t>
            </a:r>
            <a:r>
              <a:rPr lang="en-US" altLang="en-US" sz="2400"/>
              <a:t> of a vertex </a:t>
            </a:r>
            <a:r>
              <a:rPr lang="en-US" altLang="en-US" sz="2400">
                <a:solidFill>
                  <a:srgbClr val="FF3399"/>
                </a:solidFill>
              </a:rPr>
              <a:t>v</a:t>
            </a:r>
            <a:r>
              <a:rPr lang="en-US" altLang="en-US" sz="2400"/>
              <a:t> is suspended as soon as new vertex is reached. At this time the exploration of new vertex </a:t>
            </a:r>
            <a:r>
              <a:rPr lang="en-US" altLang="en-US" sz="2400">
                <a:solidFill>
                  <a:srgbClr val="FF3399"/>
                </a:solidFill>
              </a:rPr>
              <a:t>u</a:t>
            </a:r>
            <a:r>
              <a:rPr lang="en-US" altLang="en-US" sz="2400"/>
              <a:t> begins</a:t>
            </a:r>
            <a:r>
              <a:rPr lang="en-US" altLang="en-US" sz="2800"/>
              <a:t> 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3.When this new vertex has been explored, the exploration of </a:t>
            </a:r>
            <a:r>
              <a:rPr lang="en-US" altLang="en-US" sz="2400">
                <a:solidFill>
                  <a:srgbClr val="FF3399"/>
                </a:solidFill>
              </a:rPr>
              <a:t>v</a:t>
            </a:r>
            <a:r>
              <a:rPr lang="en-US" altLang="en-US" sz="2400"/>
              <a:t> continues.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4. The search </a:t>
            </a:r>
            <a:r>
              <a:rPr lang="en-US" altLang="en-US" sz="2400" i="1">
                <a:solidFill>
                  <a:srgbClr val="FF3399"/>
                </a:solidFill>
              </a:rPr>
              <a:t>terminates</a:t>
            </a:r>
            <a:r>
              <a:rPr lang="en-US" altLang="en-US" sz="2400"/>
              <a:t> when all reached vertices have been fully explored.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5.This process can be best described by using </a:t>
            </a:r>
            <a:r>
              <a:rPr lang="en-US" altLang="en-US" sz="2400" i="1">
                <a:solidFill>
                  <a:srgbClr val="FF3399"/>
                </a:solidFill>
              </a:rPr>
              <a:t>recursive</a:t>
            </a:r>
            <a:r>
              <a:rPr lang="en-US" altLang="en-US" sz="2400"/>
              <a:t> algorithm.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>
            <a:extLst>
              <a:ext uri="{FF2B5EF4-FFF2-40B4-BE49-F238E27FC236}">
                <a16:creationId xmlns:a16="http://schemas.microsoft.com/office/drawing/2014/main" id="{A36A8A7F-F320-4580-8E34-D4134ABCCD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altLang="en-US"/>
              <a:t>Algorithm Implementation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B436-9BC7-431D-B0D6-9CCC0FD90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>
              <a:defRPr/>
            </a:pPr>
            <a:r>
              <a:rPr lang="en-US" sz="2800" dirty="0" err="1"/>
              <a:t>i</a:t>
            </a:r>
            <a:r>
              <a:rPr lang="en-US" sz="2800" dirty="0"/>
              <a:t> = 4, w = </a:t>
            </a:r>
            <a:r>
              <a:rPr lang="en-US" sz="2800" dirty="0">
                <a:highlight>
                  <a:srgbClr val="FFFF00"/>
                </a:highlight>
              </a:rPr>
              <a:t>5</a:t>
            </a:r>
            <a:r>
              <a:rPr lang="en-US" sz="2800" dirty="0"/>
              <a:t>,6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S={1,3,4,2,5}       V = {6}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 marL="0" indent="0">
              <a:buFontTx/>
              <a:buNone/>
              <a:defRPr/>
            </a:pPr>
            <a:r>
              <a:rPr lang="en-US" sz="2800" dirty="0"/>
              <a:t>    d[6] = min{ d[6], d[5]+c[5,6]}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           = min{α, 45+ α} = α</a:t>
            </a:r>
            <a:endParaRPr lang="en-IN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884A20-387A-49E7-8B1E-94E0347363AA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371600"/>
          <a:ext cx="2971800" cy="3581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Path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Length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1→2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1→6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α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4DC0351D-8005-476A-970E-D3A55BD226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Time complexity of Dijkstra’s</a:t>
            </a:r>
            <a:r>
              <a:rPr lang="en-US" altLang="en-US" sz="3200">
                <a:solidFill>
                  <a:schemeClr val="bg1"/>
                </a:solidFill>
              </a:rPr>
              <a:t> </a:t>
            </a:r>
            <a:r>
              <a:rPr lang="en-US" altLang="en-US" sz="4000"/>
              <a:t>Algorithm</a:t>
            </a:r>
            <a:endParaRPr lang="en-US" altLang="en-US" sz="3200">
              <a:solidFill>
                <a:schemeClr val="bg1"/>
              </a:solidFill>
            </a:endParaRP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4ACAE1D7-CE0F-41F9-B0CE-AA0C91BE2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z="2400"/>
              <a:t>The for loop of line 7 takes o(n).</a:t>
            </a:r>
          </a:p>
          <a:p>
            <a:pPr eaLnBrk="1" hangingPunct="1"/>
            <a:r>
              <a:rPr lang="en-US" altLang="en-US" sz="2400"/>
              <a:t>The for loop of line 12 takes o(n).</a:t>
            </a:r>
          </a:p>
          <a:p>
            <a:pPr lvl="1" eaLnBrk="1" hangingPunct="1"/>
            <a:r>
              <a:rPr lang="en-US" altLang="en-US" sz="2400"/>
              <a:t>Each execution of this loop requires o(n) time at lines 15 and 18.</a:t>
            </a:r>
          </a:p>
          <a:p>
            <a:pPr lvl="1" eaLnBrk="1" hangingPunct="1"/>
            <a:r>
              <a:rPr lang="en-US" altLang="en-US" sz="2400"/>
              <a:t>So the total time for this loop is o(n</a:t>
            </a:r>
            <a:r>
              <a:rPr lang="en-US" altLang="en-US" sz="2400" baseline="30000"/>
              <a:t>2</a:t>
            </a:r>
            <a:r>
              <a:rPr lang="en-US" altLang="en-US" sz="2400"/>
              <a:t>).</a:t>
            </a:r>
          </a:p>
          <a:p>
            <a:pPr eaLnBrk="1" hangingPunct="1"/>
            <a:r>
              <a:rPr lang="en-US" altLang="en-US" sz="2400"/>
              <a:t>Therefore, </a:t>
            </a:r>
            <a:r>
              <a:rPr lang="en-US" altLang="en-US" sz="2400">
                <a:solidFill>
                  <a:schemeClr val="hlink"/>
                </a:solidFill>
              </a:rPr>
              <a:t>total time taken by this algorithm is o(n</a:t>
            </a:r>
            <a:r>
              <a:rPr lang="en-US" altLang="en-US" sz="2400" baseline="30000">
                <a:solidFill>
                  <a:schemeClr val="hlink"/>
                </a:solidFill>
              </a:rPr>
              <a:t>2</a:t>
            </a:r>
            <a:r>
              <a:rPr lang="en-US" altLang="en-US" sz="2400">
                <a:solidFill>
                  <a:schemeClr val="hlink"/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6B19-EEBF-480A-AF1C-E5DE58F2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3625"/>
            <a:ext cx="7886700" cy="993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Optimal Storage on Tapes</a:t>
            </a:r>
            <a:br>
              <a:rPr lang="en-US" b="1" dirty="0"/>
            </a:br>
            <a:br>
              <a:rPr lang="en-US" b="1" dirty="0"/>
            </a:br>
            <a:r>
              <a:rPr lang="en-US" sz="3000" dirty="0"/>
              <a:t>How to store Data in Magnetic Tapes and how to Retrieve the data by minimizing the Mean Time to Retrieval.</a:t>
            </a:r>
            <a:br>
              <a:rPr lang="en-US" sz="3000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IN" b="1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>
            <a:extLst>
              <a:ext uri="{FF2B5EF4-FFF2-40B4-BE49-F238E27FC236}">
                <a16:creationId xmlns:a16="http://schemas.microsoft.com/office/drawing/2014/main" id="{742EB65D-DD29-4FE8-A704-60AE4924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2050"/>
            <a:ext cx="8632825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4">
            <a:extLst>
              <a:ext uri="{FF2B5EF4-FFF2-40B4-BE49-F238E27FC236}">
                <a16:creationId xmlns:a16="http://schemas.microsoft.com/office/drawing/2014/main" id="{2CA83928-ACD9-4D6F-8709-5547630E9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206500"/>
            <a:ext cx="86248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>
            <a:extLst>
              <a:ext uri="{FF2B5EF4-FFF2-40B4-BE49-F238E27FC236}">
                <a16:creationId xmlns:a16="http://schemas.microsoft.com/office/drawing/2014/main" id="{360DEAAD-EE03-47A9-97EC-EA090FBB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009650"/>
            <a:ext cx="7835900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795A12D8-B3FC-4410-9F1B-4DC8A009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392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F633B128-69B4-4B53-8F66-C68225CF4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392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DB3BDAA9-328E-4A24-BE33-24F58534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8392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9E931A3E-F462-473F-9B70-B432AEF8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534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73BA81C5-1662-49BC-9678-4B485D3A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1303AF7-09DF-4C36-9BC9-0BD572FAC1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57600" y="2362200"/>
            <a:ext cx="1828800" cy="1470025"/>
          </a:xfrm>
        </p:spPr>
        <p:txBody>
          <a:bodyPr/>
          <a:lstStyle/>
          <a:p>
            <a:pPr algn="just" eaLnBrk="1" hangingPunct="1"/>
            <a:r>
              <a:rPr lang="en-US" altLang="en-US"/>
              <a:t>Part 1</a:t>
            </a:r>
            <a:br>
              <a:rPr lang="en-US" altLang="en-US"/>
            </a:b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336C375-BBEF-48B1-8A50-45A401D46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89916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36F742A6-ABD7-462B-9FED-4BBE21BAE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8392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1551CA8F-2DDE-4700-8B95-1BC6C4C88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106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62145632-8E44-495C-B1DB-13A3BCDB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792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C2B48-A7F5-4C35-9308-282AFBB7E784}"/>
              </a:ext>
            </a:extLst>
          </p:cNvPr>
          <p:cNvSpPr/>
          <p:nvPr/>
        </p:nvSpPr>
        <p:spPr>
          <a:xfrm>
            <a:off x="1371600" y="2439988"/>
            <a:ext cx="6794500" cy="1117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4050" b="1" dirty="0"/>
              <a:t>Breadth First Search (BFS)</a:t>
            </a:r>
            <a:endParaRPr lang="en-IN" sz="405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52AE5E5-7E3D-4979-BC84-10568609B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z="4000" b="1"/>
              <a:t>Breadth-First Search </a:t>
            </a:r>
          </a:p>
        </p:txBody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39DCF7FD-31D0-4625-89BE-5ED8175F3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marL="457200" indent="-457200" eaLnBrk="1" hangingPunct="1"/>
            <a:r>
              <a:rPr lang="en-US" altLang="en-US" sz="2800"/>
              <a:t>BFS follows the following rules: </a:t>
            </a:r>
          </a:p>
          <a:p>
            <a:pPr marL="838200" lvl="1" indent="-381000" eaLnBrk="1" hangingPunct="1">
              <a:buFontTx/>
              <a:buNone/>
            </a:pPr>
            <a:r>
              <a:rPr lang="en-US" altLang="en-US" sz="2000"/>
              <a:t>1.   Start at a vertex </a:t>
            </a:r>
            <a:r>
              <a:rPr lang="en-US" altLang="en-US" sz="2000">
                <a:solidFill>
                  <a:srgbClr val="FF3399"/>
                </a:solidFill>
              </a:rPr>
              <a:t>v </a:t>
            </a:r>
            <a:r>
              <a:rPr lang="en-US" altLang="en-US" sz="2000"/>
              <a:t> and mark it as </a:t>
            </a:r>
            <a:r>
              <a:rPr lang="en-US" altLang="en-US" sz="2000" i="1">
                <a:solidFill>
                  <a:srgbClr val="FF3399"/>
                </a:solidFill>
              </a:rPr>
              <a:t>reached</a:t>
            </a:r>
            <a:r>
              <a:rPr lang="en-US" altLang="en-US" sz="2000"/>
              <a:t> (visited).</a:t>
            </a:r>
          </a:p>
          <a:p>
            <a:pPr marL="838200" lvl="1" indent="-381000" eaLnBrk="1" hangingPunct="1">
              <a:buFontTx/>
              <a:buNone/>
            </a:pPr>
            <a:r>
              <a:rPr lang="en-US" altLang="en-US" sz="2000"/>
              <a:t>2.   The vertex </a:t>
            </a:r>
            <a:r>
              <a:rPr lang="en-US" altLang="en-US" sz="2000">
                <a:solidFill>
                  <a:srgbClr val="FF3399"/>
                </a:solidFill>
              </a:rPr>
              <a:t>v</a:t>
            </a:r>
            <a:r>
              <a:rPr lang="en-US" altLang="en-US" sz="2000"/>
              <a:t> at this time is said to be </a:t>
            </a:r>
            <a:r>
              <a:rPr lang="en-US" altLang="en-US" sz="2000" i="1">
                <a:solidFill>
                  <a:srgbClr val="FF3399"/>
                </a:solidFill>
              </a:rPr>
              <a:t>unexplored.</a:t>
            </a:r>
          </a:p>
          <a:p>
            <a:pPr marL="838200" lvl="1" indent="-381000" eaLnBrk="1" hangingPunct="1">
              <a:buFontTx/>
              <a:buNone/>
            </a:pPr>
            <a:r>
              <a:rPr lang="en-US" altLang="en-US" sz="2000"/>
              <a:t>3.  A vertex is said to be </a:t>
            </a:r>
            <a:r>
              <a:rPr lang="en-US" altLang="en-US" sz="2000" i="1">
                <a:solidFill>
                  <a:srgbClr val="FF3399"/>
                </a:solidFill>
              </a:rPr>
              <a:t>explored</a:t>
            </a:r>
            <a:r>
              <a:rPr lang="en-US" altLang="en-US" sz="2000"/>
              <a:t> when we visit all vertices adjacent from it.</a:t>
            </a:r>
          </a:p>
          <a:p>
            <a:pPr marL="838200" lvl="1" indent="-381000" eaLnBrk="1" hangingPunct="1">
              <a:buFontTx/>
              <a:buNone/>
            </a:pPr>
            <a:r>
              <a:rPr lang="en-US" altLang="en-US" sz="2000"/>
              <a:t>4.  All </a:t>
            </a:r>
            <a:r>
              <a:rPr lang="en-US" altLang="en-US" sz="2000" i="1">
                <a:solidFill>
                  <a:srgbClr val="FF3399"/>
                </a:solidFill>
              </a:rPr>
              <a:t>unvisited</a:t>
            </a:r>
            <a:r>
              <a:rPr lang="en-US" altLang="en-US" sz="2000"/>
              <a:t> vertices </a:t>
            </a:r>
            <a:r>
              <a:rPr lang="en-US" altLang="en-US" sz="2000" i="1">
                <a:solidFill>
                  <a:srgbClr val="FF3399"/>
                </a:solidFill>
              </a:rPr>
              <a:t>adjacent</a:t>
            </a:r>
            <a:r>
              <a:rPr lang="en-US" altLang="en-US" sz="2000"/>
              <a:t> from v are visited next.</a:t>
            </a:r>
          </a:p>
          <a:p>
            <a:pPr marL="838200" lvl="1" indent="-381000" eaLnBrk="1" hangingPunct="1">
              <a:buFontTx/>
              <a:buNone/>
            </a:pPr>
            <a:r>
              <a:rPr lang="en-US" altLang="en-US" sz="2000"/>
              <a:t>	These are new unexplored vertices.</a:t>
            </a:r>
          </a:p>
          <a:p>
            <a:pPr marL="838200" lvl="1" indent="-381000" eaLnBrk="1" hangingPunct="1">
              <a:buFontTx/>
              <a:buNone/>
            </a:pPr>
            <a:r>
              <a:rPr lang="en-US" altLang="en-US" sz="2000"/>
              <a:t>5. The newly visited vertices </a:t>
            </a:r>
            <a:r>
              <a:rPr lang="en-US" altLang="en-US" sz="2000" i="1">
                <a:solidFill>
                  <a:srgbClr val="FF3399"/>
                </a:solidFill>
              </a:rPr>
              <a:t>haven’t been explored</a:t>
            </a:r>
            <a:r>
              <a:rPr lang="en-US" altLang="en-US" sz="2000"/>
              <a:t>,  put onto the end of a list of unexplored vertices. The </a:t>
            </a:r>
            <a:r>
              <a:rPr lang="en-US" altLang="en-US" sz="2000" i="1">
                <a:solidFill>
                  <a:srgbClr val="FF3399"/>
                </a:solidFill>
              </a:rPr>
              <a:t>first</a:t>
            </a:r>
            <a:r>
              <a:rPr lang="en-US" altLang="en-US" sz="2000"/>
              <a:t> vertex on this list is the next to be explored.</a:t>
            </a:r>
          </a:p>
          <a:p>
            <a:pPr marL="838200" lvl="1" indent="-381000" eaLnBrk="1" hangingPunct="1">
              <a:buFontTx/>
              <a:buNone/>
            </a:pPr>
            <a:r>
              <a:rPr lang="en-US" altLang="en-US" sz="2000"/>
              <a:t>6. The exploration continues until </a:t>
            </a:r>
            <a:r>
              <a:rPr lang="en-US" altLang="en-US" sz="2000" i="1">
                <a:solidFill>
                  <a:srgbClr val="FF3399"/>
                </a:solidFill>
              </a:rPr>
              <a:t>no unexplored</a:t>
            </a:r>
            <a:r>
              <a:rPr lang="en-US" altLang="en-US" sz="2000"/>
              <a:t> vertex is left.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2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2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2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2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63FBE7F3-1E68-49FC-91BE-1F63C1E4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8229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C46A1F0A-2E13-4BC3-A3C6-8E34CF250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8763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C2873A74-14E8-449D-8660-F8FD014E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4582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5BDF3565-95C1-4EC6-BE4B-711E8D6A7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6868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1F1EC41-EF55-4D22-A9C7-E745D5EA72F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286000"/>
            <a:ext cx="7772400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 sz="3600"/>
              <a:t>Graphs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62B2C548-3373-4C4C-B32D-846E5B88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10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D9E6242B-6912-4FDD-B06D-BCAAC7D48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52400"/>
            <a:ext cx="89916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25F8E82-7FC0-47C2-8E76-09A21DE84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09600"/>
          </a:xfrm>
        </p:spPr>
        <p:txBody>
          <a:bodyPr/>
          <a:lstStyle/>
          <a:p>
            <a:pPr algn="l" eaLnBrk="1" hangingPunct="1"/>
            <a:r>
              <a:rPr lang="en-US" altLang="en-US" sz="4000" b="1"/>
              <a:t>Ex:-</a:t>
            </a:r>
          </a:p>
        </p:txBody>
      </p:sp>
      <p:sp>
        <p:nvSpPr>
          <p:cNvPr id="35843" name="Oval 95">
            <a:extLst>
              <a:ext uri="{FF2B5EF4-FFF2-40B4-BE49-F238E27FC236}">
                <a16:creationId xmlns:a16="http://schemas.microsoft.com/office/drawing/2014/main" id="{89922260-C9CA-4DAA-A857-3DB4B9FE8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225266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44" name="Oval 96">
            <a:extLst>
              <a:ext uri="{FF2B5EF4-FFF2-40B4-BE49-F238E27FC236}">
                <a16:creationId xmlns:a16="http://schemas.microsoft.com/office/drawing/2014/main" id="{77747F03-4C28-48CF-A881-4A9688D6B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113" y="1612900"/>
            <a:ext cx="165100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45" name="Oval 97">
            <a:extLst>
              <a:ext uri="{FF2B5EF4-FFF2-40B4-BE49-F238E27FC236}">
                <a16:creationId xmlns:a16="http://schemas.microsoft.com/office/drawing/2014/main" id="{20DB763F-D71C-4704-A688-BE21572C8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675" y="308451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46" name="Oval 98">
            <a:extLst>
              <a:ext uri="{FF2B5EF4-FFF2-40B4-BE49-F238E27FC236}">
                <a16:creationId xmlns:a16="http://schemas.microsoft.com/office/drawing/2014/main" id="{3AC2FBE1-B4BB-4A16-A4F1-9DE7693E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850" y="30480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47" name="Oval 99">
            <a:extLst>
              <a:ext uri="{FF2B5EF4-FFF2-40B4-BE49-F238E27FC236}">
                <a16:creationId xmlns:a16="http://schemas.microsoft.com/office/drawing/2014/main" id="{D1D6BDE9-C8F1-4626-AEEA-4E2EB9ECB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218916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48" name="Oval 100">
            <a:extLst>
              <a:ext uri="{FF2B5EF4-FFF2-40B4-BE49-F238E27FC236}">
                <a16:creationId xmlns:a16="http://schemas.microsoft.com/office/drawing/2014/main" id="{C564BBF6-8AF9-4EE7-A26B-46353FC23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575" y="1612900"/>
            <a:ext cx="165100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49" name="Line 101">
            <a:extLst>
              <a:ext uri="{FF2B5EF4-FFF2-40B4-BE49-F238E27FC236}">
                <a16:creationId xmlns:a16="http://schemas.microsoft.com/office/drawing/2014/main" id="{A3EDB3C5-990F-43F2-AC94-E6BD964D7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650" y="1676400"/>
            <a:ext cx="110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0" name="Line 102">
            <a:extLst>
              <a:ext uri="{FF2B5EF4-FFF2-40B4-BE49-F238E27FC236}">
                <a16:creationId xmlns:a16="http://schemas.microsoft.com/office/drawing/2014/main" id="{B53CAC47-7BD6-49AD-B4C2-6F6439D30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0100" y="2317750"/>
            <a:ext cx="259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1" name="Line 103">
            <a:extLst>
              <a:ext uri="{FF2B5EF4-FFF2-40B4-BE49-F238E27FC236}">
                <a16:creationId xmlns:a16="http://schemas.microsoft.com/office/drawing/2014/main" id="{424BA019-5EA8-46ED-9743-49AAD3A50F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0100" y="1676400"/>
            <a:ext cx="663575" cy="641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2" name="Line 104">
            <a:extLst>
              <a:ext uri="{FF2B5EF4-FFF2-40B4-BE49-F238E27FC236}">
                <a16:creationId xmlns:a16="http://schemas.microsoft.com/office/drawing/2014/main" id="{81BCE448-8883-4F3B-B3F5-146A484F42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9700" y="1676400"/>
            <a:ext cx="71755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05">
            <a:extLst>
              <a:ext uri="{FF2B5EF4-FFF2-40B4-BE49-F238E27FC236}">
                <a16:creationId xmlns:a16="http://schemas.microsoft.com/office/drawing/2014/main" id="{15D43229-13E6-45DE-8E83-39CD85D27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3213" y="3149600"/>
            <a:ext cx="1216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06">
            <a:extLst>
              <a:ext uri="{FF2B5EF4-FFF2-40B4-BE49-F238E27FC236}">
                <a16:creationId xmlns:a16="http://schemas.microsoft.com/office/drawing/2014/main" id="{4CE2B9FA-FCDF-42CC-B27B-1DA6D05E3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650" y="1676400"/>
            <a:ext cx="18256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Line 107">
            <a:extLst>
              <a:ext uri="{FF2B5EF4-FFF2-40B4-BE49-F238E27FC236}">
                <a16:creationId xmlns:a16="http://schemas.microsoft.com/office/drawing/2014/main" id="{30CDEABB-6906-4C1F-AAB4-80DA0D6EF9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35175" y="23749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Oval 108">
            <a:extLst>
              <a:ext uri="{FF2B5EF4-FFF2-40B4-BE49-F238E27FC236}">
                <a16:creationId xmlns:a16="http://schemas.microsoft.com/office/drawing/2014/main" id="{3D1FFBE8-1FAF-414B-BE5B-07A993B5B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050" y="36576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57" name="Oval 109">
            <a:extLst>
              <a:ext uri="{FF2B5EF4-FFF2-40B4-BE49-F238E27FC236}">
                <a16:creationId xmlns:a16="http://schemas.microsoft.com/office/drawing/2014/main" id="{215D3622-25E3-4457-B5E0-7777032CA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50" y="35052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58" name="Oval 110">
            <a:extLst>
              <a:ext uri="{FF2B5EF4-FFF2-40B4-BE49-F238E27FC236}">
                <a16:creationId xmlns:a16="http://schemas.microsoft.com/office/drawing/2014/main" id="{B834CD3C-C724-43A4-ACB8-AB654DBB7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850" y="25908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59" name="Oval 111">
            <a:extLst>
              <a:ext uri="{FF2B5EF4-FFF2-40B4-BE49-F238E27FC236}">
                <a16:creationId xmlns:a16="http://schemas.microsoft.com/office/drawing/2014/main" id="{E636FB10-6D67-4309-93D0-B349DFBCB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1242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60" name="Oval 112">
            <a:extLst>
              <a:ext uri="{FF2B5EF4-FFF2-40B4-BE49-F238E27FC236}">
                <a16:creationId xmlns:a16="http://schemas.microsoft.com/office/drawing/2014/main" id="{EC97FF6C-1F55-4932-A8E3-D4480D6FF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50" y="28956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61" name="Line 113">
            <a:extLst>
              <a:ext uri="{FF2B5EF4-FFF2-40B4-BE49-F238E27FC236}">
                <a16:creationId xmlns:a16="http://schemas.microsoft.com/office/drawing/2014/main" id="{660F7D37-5841-43C1-A784-BD59E720AA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3050" y="3124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Line 114">
            <a:extLst>
              <a:ext uri="{FF2B5EF4-FFF2-40B4-BE49-F238E27FC236}">
                <a16:creationId xmlns:a16="http://schemas.microsoft.com/office/drawing/2014/main" id="{22E735B9-2991-4917-B940-FDE3A5F26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650" y="3124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Line 115">
            <a:extLst>
              <a:ext uri="{FF2B5EF4-FFF2-40B4-BE49-F238E27FC236}">
                <a16:creationId xmlns:a16="http://schemas.microsoft.com/office/drawing/2014/main" id="{8F40BB97-4B34-4343-BACF-775884BCC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650" y="3200400"/>
            <a:ext cx="1752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Line 116">
            <a:extLst>
              <a:ext uri="{FF2B5EF4-FFF2-40B4-BE49-F238E27FC236}">
                <a16:creationId xmlns:a16="http://schemas.microsoft.com/office/drawing/2014/main" id="{55B9E8BD-EE5B-4D96-BE62-4DE849C3EB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11250" y="22860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Line 117">
            <a:extLst>
              <a:ext uri="{FF2B5EF4-FFF2-40B4-BE49-F238E27FC236}">
                <a16:creationId xmlns:a16="http://schemas.microsoft.com/office/drawing/2014/main" id="{B923622D-A521-4ED9-A3E6-2877CE2FF1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50" y="2362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Line 118">
            <a:extLst>
              <a:ext uri="{FF2B5EF4-FFF2-40B4-BE49-F238E27FC236}">
                <a16:creationId xmlns:a16="http://schemas.microsoft.com/office/drawing/2014/main" id="{7AF7C9E6-5D37-4ECA-A208-C5D92CF70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5050" y="26670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Line 119">
            <a:extLst>
              <a:ext uri="{FF2B5EF4-FFF2-40B4-BE49-F238E27FC236}">
                <a16:creationId xmlns:a16="http://schemas.microsoft.com/office/drawing/2014/main" id="{0281C725-53D2-49A6-944F-1C429E81D0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92250" y="29718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Text Box 120">
            <a:extLst>
              <a:ext uri="{FF2B5EF4-FFF2-40B4-BE49-F238E27FC236}">
                <a16:creationId xmlns:a16="http://schemas.microsoft.com/office/drawing/2014/main" id="{BB6C69A9-0D09-4924-8509-DC2774095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5" y="1336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5869" name="Text Box 121">
            <a:extLst>
              <a:ext uri="{FF2B5EF4-FFF2-40B4-BE49-F238E27FC236}">
                <a16:creationId xmlns:a16="http://schemas.microsoft.com/office/drawing/2014/main" id="{394822B9-1692-411A-83E9-7B2CEA6C9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295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5870" name="Text Box 122">
            <a:extLst>
              <a:ext uri="{FF2B5EF4-FFF2-40B4-BE49-F238E27FC236}">
                <a16:creationId xmlns:a16="http://schemas.microsoft.com/office/drawing/2014/main" id="{01D06C1D-A6DA-4028-B1B7-BC1CC3469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775" y="1946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5871" name="Text Box 123">
            <a:extLst>
              <a:ext uri="{FF2B5EF4-FFF2-40B4-BE49-F238E27FC236}">
                <a16:creationId xmlns:a16="http://schemas.microsoft.com/office/drawing/2014/main" id="{B2AEE730-AAE3-48C2-8E81-17B89F19F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975" y="22510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5872" name="Text Box 124">
            <a:extLst>
              <a:ext uri="{FF2B5EF4-FFF2-40B4-BE49-F238E27FC236}">
                <a16:creationId xmlns:a16="http://schemas.microsoft.com/office/drawing/2014/main" id="{3F141083-1273-4280-9958-EEFD0FE39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7650" y="2743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5873" name="Text Box 125">
            <a:extLst>
              <a:ext uri="{FF2B5EF4-FFF2-40B4-BE49-F238E27FC236}">
                <a16:creationId xmlns:a16="http://schemas.microsoft.com/office/drawing/2014/main" id="{B6AF39E5-DCCD-4C1A-A3D7-67AE72D35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7575" y="35464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5874" name="Text Box 126">
            <a:extLst>
              <a:ext uri="{FF2B5EF4-FFF2-40B4-BE49-F238E27FC236}">
                <a16:creationId xmlns:a16="http://schemas.microsoft.com/office/drawing/2014/main" id="{CAA3AD36-B2EC-4295-A324-E907953B5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2708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5875" name="Text Box 127">
            <a:extLst>
              <a:ext uri="{FF2B5EF4-FFF2-40B4-BE49-F238E27FC236}">
                <a16:creationId xmlns:a16="http://schemas.microsoft.com/office/drawing/2014/main" id="{F0710894-1FC0-4A8F-86B7-64523EEDF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76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5876" name="Text Box 128">
            <a:extLst>
              <a:ext uri="{FF2B5EF4-FFF2-40B4-BE49-F238E27FC236}">
                <a16:creationId xmlns:a16="http://schemas.microsoft.com/office/drawing/2014/main" id="{6B902717-0281-4B61-A917-8569B75BD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2327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35877" name="Text Box 129">
            <a:extLst>
              <a:ext uri="{FF2B5EF4-FFF2-40B4-BE49-F238E27FC236}">
                <a16:creationId xmlns:a16="http://schemas.microsoft.com/office/drawing/2014/main" id="{05FE27EB-D357-4F5D-9616-FB1770A48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50" y="2819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5878" name="Text Box 130">
            <a:extLst>
              <a:ext uri="{FF2B5EF4-FFF2-40B4-BE49-F238E27FC236}">
                <a16:creationId xmlns:a16="http://schemas.microsoft.com/office/drawing/2014/main" id="{5A5EC0E0-C45E-44CF-9FD2-DBB6473EC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775" y="31654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35879" name="Oval 131">
            <a:extLst>
              <a:ext uri="{FF2B5EF4-FFF2-40B4-BE49-F238E27FC236}">
                <a16:creationId xmlns:a16="http://schemas.microsoft.com/office/drawing/2014/main" id="{B45A3889-3A88-4CD3-974C-5A573F823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20574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0" name="Oval 132">
            <a:extLst>
              <a:ext uri="{FF2B5EF4-FFF2-40B4-BE49-F238E27FC236}">
                <a16:creationId xmlns:a16="http://schemas.microsoft.com/office/drawing/2014/main" id="{E4BF7048-B194-4BB1-BB3D-7CE198E38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850" y="23622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1" name="Oval 133">
            <a:extLst>
              <a:ext uri="{FF2B5EF4-FFF2-40B4-BE49-F238E27FC236}">
                <a16:creationId xmlns:a16="http://schemas.microsoft.com/office/drawing/2014/main" id="{848779F0-903B-479A-972B-8AE766D91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650" y="23622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2" name="Oval 134">
            <a:extLst>
              <a:ext uri="{FF2B5EF4-FFF2-40B4-BE49-F238E27FC236}">
                <a16:creationId xmlns:a16="http://schemas.microsoft.com/office/drawing/2014/main" id="{E438C1B5-516B-44CE-9006-804EDC1B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050" y="23622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3" name="Oval 135">
            <a:extLst>
              <a:ext uri="{FF2B5EF4-FFF2-40B4-BE49-F238E27FC236}">
                <a16:creationId xmlns:a16="http://schemas.microsoft.com/office/drawing/2014/main" id="{98BBDDA0-2941-49E2-B0D2-97D644975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50" y="28194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4" name="Oval 136">
            <a:extLst>
              <a:ext uri="{FF2B5EF4-FFF2-40B4-BE49-F238E27FC236}">
                <a16:creationId xmlns:a16="http://schemas.microsoft.com/office/drawing/2014/main" id="{DAE75DE8-9561-4418-A79B-B82C5DC6B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050" y="28194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5" name="Oval 137">
            <a:extLst>
              <a:ext uri="{FF2B5EF4-FFF2-40B4-BE49-F238E27FC236}">
                <a16:creationId xmlns:a16="http://schemas.microsoft.com/office/drawing/2014/main" id="{0421B947-5416-4CAE-8129-5C0E65F8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850" y="33528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6" name="Oval 138">
            <a:extLst>
              <a:ext uri="{FF2B5EF4-FFF2-40B4-BE49-F238E27FC236}">
                <a16:creationId xmlns:a16="http://schemas.microsoft.com/office/drawing/2014/main" id="{706861BE-C04F-4597-AC47-3161E291D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050" y="33528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7" name="Oval 139">
            <a:extLst>
              <a:ext uri="{FF2B5EF4-FFF2-40B4-BE49-F238E27FC236}">
                <a16:creationId xmlns:a16="http://schemas.microsoft.com/office/drawing/2014/main" id="{EB417CC0-FDBD-43E2-9D78-3C7EB2CEE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050" y="33528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8" name="Oval 140">
            <a:extLst>
              <a:ext uri="{FF2B5EF4-FFF2-40B4-BE49-F238E27FC236}">
                <a16:creationId xmlns:a16="http://schemas.microsoft.com/office/drawing/2014/main" id="{FDFCB4E2-BB87-4834-AA77-2C9178515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650" y="28194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89" name="Text Box 141">
            <a:extLst>
              <a:ext uri="{FF2B5EF4-FFF2-40B4-BE49-F238E27FC236}">
                <a16:creationId xmlns:a16="http://schemas.microsoft.com/office/drawing/2014/main" id="{1BC57021-3C4C-44CE-A8E8-3EA4C0638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17938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5890" name="Text Box 142">
            <a:extLst>
              <a:ext uri="{FF2B5EF4-FFF2-40B4-BE49-F238E27FC236}">
                <a16:creationId xmlns:a16="http://schemas.microsoft.com/office/drawing/2014/main" id="{DD3674A0-51C2-424B-9A70-F9221B146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0" y="2209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5891" name="Text Box 143">
            <a:extLst>
              <a:ext uri="{FF2B5EF4-FFF2-40B4-BE49-F238E27FC236}">
                <a16:creationId xmlns:a16="http://schemas.microsoft.com/office/drawing/2014/main" id="{69368F46-B13B-4EBC-97F1-DB59A8122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2133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5892" name="Text Box 144">
            <a:extLst>
              <a:ext uri="{FF2B5EF4-FFF2-40B4-BE49-F238E27FC236}">
                <a16:creationId xmlns:a16="http://schemas.microsoft.com/office/drawing/2014/main" id="{43586998-67C5-4E6C-BB4E-00400AA86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0" y="2133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5893" name="Text Box 145">
            <a:extLst>
              <a:ext uri="{FF2B5EF4-FFF2-40B4-BE49-F238E27FC236}">
                <a16:creationId xmlns:a16="http://schemas.microsoft.com/office/drawing/2014/main" id="{63F64A70-39DB-4947-AFDE-1536E9857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450" y="259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5894" name="Oval 146">
            <a:extLst>
              <a:ext uri="{FF2B5EF4-FFF2-40B4-BE49-F238E27FC236}">
                <a16:creationId xmlns:a16="http://schemas.microsoft.com/office/drawing/2014/main" id="{7CB07317-F524-444C-9FE3-FA4BBA183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650" y="33528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95" name="Text Box 147">
            <a:extLst>
              <a:ext uri="{FF2B5EF4-FFF2-40B4-BE49-F238E27FC236}">
                <a16:creationId xmlns:a16="http://schemas.microsoft.com/office/drawing/2014/main" id="{B397E058-BDD5-4E04-83D7-6B95FB937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3429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5896" name="Text Box 148">
            <a:extLst>
              <a:ext uri="{FF2B5EF4-FFF2-40B4-BE49-F238E27FC236}">
                <a16:creationId xmlns:a16="http://schemas.microsoft.com/office/drawing/2014/main" id="{4A11F067-4814-4094-8042-7DD1B1BF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650" y="3429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5897" name="Text Box 149">
            <a:extLst>
              <a:ext uri="{FF2B5EF4-FFF2-40B4-BE49-F238E27FC236}">
                <a16:creationId xmlns:a16="http://schemas.microsoft.com/office/drawing/2014/main" id="{6820182B-B85C-446A-BEF7-96D046061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3429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5898" name="Text Box 150">
            <a:extLst>
              <a:ext uri="{FF2B5EF4-FFF2-40B4-BE49-F238E27FC236}">
                <a16:creationId xmlns:a16="http://schemas.microsoft.com/office/drawing/2014/main" id="{3FB76DD8-D8FC-4963-BD22-90ABC41B6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450" y="2590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35899" name="Text Box 151">
            <a:extLst>
              <a:ext uri="{FF2B5EF4-FFF2-40B4-BE49-F238E27FC236}">
                <a16:creationId xmlns:a16="http://schemas.microsoft.com/office/drawing/2014/main" id="{F224B8B3-07D9-4C45-B790-7673E20B9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650" y="34290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35900" name="Text Box 152">
            <a:extLst>
              <a:ext uri="{FF2B5EF4-FFF2-40B4-BE49-F238E27FC236}">
                <a16:creationId xmlns:a16="http://schemas.microsoft.com/office/drawing/2014/main" id="{110981F6-FDE6-46B3-9CC8-DD04D4A0F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850" y="259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5901" name="Text Box 153">
            <a:extLst>
              <a:ext uri="{FF2B5EF4-FFF2-40B4-BE49-F238E27FC236}">
                <a16:creationId xmlns:a16="http://schemas.microsoft.com/office/drawing/2014/main" id="{370E97EE-7CE6-4B5C-A3AE-3D89D4037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113" y="3962400"/>
            <a:ext cx="1360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BFS Tree</a:t>
            </a:r>
          </a:p>
        </p:txBody>
      </p:sp>
      <p:sp>
        <p:nvSpPr>
          <p:cNvPr id="35902" name="Text Box 154">
            <a:extLst>
              <a:ext uri="{FF2B5EF4-FFF2-40B4-BE49-F238E27FC236}">
                <a16:creationId xmlns:a16="http://schemas.microsoft.com/office/drawing/2014/main" id="{E4BA77F1-D959-4AA7-B88E-4FAEB53DC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3810000"/>
            <a:ext cx="1243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Graph G</a:t>
            </a:r>
          </a:p>
        </p:txBody>
      </p:sp>
      <p:sp>
        <p:nvSpPr>
          <p:cNvPr id="35903" name="Line 155">
            <a:extLst>
              <a:ext uri="{FF2B5EF4-FFF2-40B4-BE49-F238E27FC236}">
                <a16:creationId xmlns:a16="http://schemas.microsoft.com/office/drawing/2014/main" id="{FEC20516-362B-44F1-81F3-17DDFAAC83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50050" y="21336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4" name="Line 156">
            <a:extLst>
              <a:ext uri="{FF2B5EF4-FFF2-40B4-BE49-F238E27FC236}">
                <a16:creationId xmlns:a16="http://schemas.microsoft.com/office/drawing/2014/main" id="{0B0923A0-1EC7-4272-9474-636465F6A5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050" y="213360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5" name="Line 157">
            <a:extLst>
              <a:ext uri="{FF2B5EF4-FFF2-40B4-BE49-F238E27FC236}">
                <a16:creationId xmlns:a16="http://schemas.microsoft.com/office/drawing/2014/main" id="{867A7E25-1746-4B08-9A4A-623B58530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050" y="21336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6" name="Line 158">
            <a:extLst>
              <a:ext uri="{FF2B5EF4-FFF2-40B4-BE49-F238E27FC236}">
                <a16:creationId xmlns:a16="http://schemas.microsoft.com/office/drawing/2014/main" id="{F1EAA5E5-7BDE-421C-BB91-3CC93511C9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2450" y="24384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7" name="Line 159">
            <a:extLst>
              <a:ext uri="{FF2B5EF4-FFF2-40B4-BE49-F238E27FC236}">
                <a16:creationId xmlns:a16="http://schemas.microsoft.com/office/drawing/2014/main" id="{E171C1B4-887F-4E96-AEFC-16AE6CA923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8250" y="2438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8" name="Line 160">
            <a:extLst>
              <a:ext uri="{FF2B5EF4-FFF2-40B4-BE49-F238E27FC236}">
                <a16:creationId xmlns:a16="http://schemas.microsoft.com/office/drawing/2014/main" id="{EBB7FAE7-C231-40E7-A844-D005A250FA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88250" y="24384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9" name="Line 161">
            <a:extLst>
              <a:ext uri="{FF2B5EF4-FFF2-40B4-BE49-F238E27FC236}">
                <a16:creationId xmlns:a16="http://schemas.microsoft.com/office/drawing/2014/main" id="{627479AF-0B58-4765-862E-47C8B65C24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850" y="28956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0" name="Line 162">
            <a:extLst>
              <a:ext uri="{FF2B5EF4-FFF2-40B4-BE49-F238E27FC236}">
                <a16:creationId xmlns:a16="http://schemas.microsoft.com/office/drawing/2014/main" id="{ECD02980-A3D7-4D40-9046-8CF071D6E0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9050" y="28956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1" name="Line 163">
            <a:extLst>
              <a:ext uri="{FF2B5EF4-FFF2-40B4-BE49-F238E27FC236}">
                <a16:creationId xmlns:a16="http://schemas.microsoft.com/office/drawing/2014/main" id="{B852190F-1572-4AA9-8170-9635619178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26250" y="28956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2" name="Line 164">
            <a:extLst>
              <a:ext uri="{FF2B5EF4-FFF2-40B4-BE49-F238E27FC236}">
                <a16:creationId xmlns:a16="http://schemas.microsoft.com/office/drawing/2014/main" id="{DBF3CBAA-C00B-4BA8-819B-69153C7FF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8250" y="2895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D9F95FF-AA09-415D-BDC2-7339A4E255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839200" cy="541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	</a:t>
            </a:r>
            <a:endParaRPr lang="en-US" altLang="en-US" sz="2400"/>
          </a:p>
          <a:p>
            <a:pPr eaLnBrk="1" hangingPunct="1"/>
            <a:r>
              <a:rPr lang="en-US" altLang="en-US" sz="2400"/>
              <a:t>If G is represented by adjacency matrix, then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    </a:t>
            </a:r>
            <a:r>
              <a:rPr lang="en-US" altLang="en-US" sz="2400">
                <a:solidFill>
                  <a:srgbClr val="FF3399"/>
                </a:solidFill>
              </a:rPr>
              <a:t>T( n,e)=</a:t>
            </a:r>
            <a:r>
              <a:rPr lang="en-US" altLang="en-US" sz="2400" i="1">
                <a:solidFill>
                  <a:srgbClr val="FF3399"/>
                </a:solidFill>
                <a:cs typeface="Times New Roman" panose="02020603050405020304" pitchFamily="18" charset="0"/>
              </a:rPr>
              <a:t>O</a:t>
            </a:r>
            <a:r>
              <a:rPr lang="en-US" altLang="en-US" sz="2400">
                <a:solidFill>
                  <a:srgbClr val="FF3399"/>
                </a:solidFill>
                <a:cs typeface="Times New Roman" panose="02020603050405020304" pitchFamily="18" charset="0"/>
              </a:rPr>
              <a:t>( n</a:t>
            </a:r>
            <a:r>
              <a:rPr lang="en-US" altLang="en-US" sz="2400" baseline="30000">
                <a:solidFill>
                  <a:srgbClr val="FF3399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sz="2400">
                <a:solidFill>
                  <a:srgbClr val="FF3399"/>
                </a:solidFill>
                <a:cs typeface="Times New Roman" panose="02020603050405020304" pitchFamily="18" charset="0"/>
              </a:rPr>
              <a:t> ) </a:t>
            </a:r>
          </a:p>
          <a:p>
            <a:pPr eaLnBrk="1" hangingPunct="1"/>
            <a:r>
              <a:rPr lang="en-US" altLang="en-US" sz="2400"/>
              <a:t>If G is represented by adjacency lists, then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    </a:t>
            </a:r>
            <a:r>
              <a:rPr lang="en-US" altLang="en-US" sz="2400">
                <a:solidFill>
                  <a:srgbClr val="FF3399"/>
                </a:solidFill>
              </a:rPr>
              <a:t>T( n,e)=</a:t>
            </a:r>
            <a:r>
              <a:rPr lang="en-US" altLang="en-US" sz="2400" i="1">
                <a:solidFill>
                  <a:srgbClr val="FF3399"/>
                </a:solidFill>
                <a:cs typeface="Times New Roman" panose="02020603050405020304" pitchFamily="18" charset="0"/>
              </a:rPr>
              <a:t>O</a:t>
            </a:r>
            <a:r>
              <a:rPr lang="en-US" altLang="en-US" sz="2400">
                <a:solidFill>
                  <a:srgbClr val="FF3399"/>
                </a:solidFill>
                <a:cs typeface="Times New Roman" panose="02020603050405020304" pitchFamily="18" charset="0"/>
              </a:rPr>
              <a:t>( n+e )</a:t>
            </a:r>
            <a:r>
              <a:rPr lang="en-US" altLang="en-US" sz="2400">
                <a:cs typeface="Times New Roman" panose="02020603050405020304" pitchFamily="18" charset="0"/>
              </a:rPr>
              <a:t>    </a:t>
            </a:r>
          </a:p>
          <a:p>
            <a:pPr eaLnBrk="1" hangingPunct="1">
              <a:buFontTx/>
              <a:buNone/>
            </a:pPr>
            <a:endParaRPr lang="en-US" altLang="en-US" sz="240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400"/>
              <a:t>	</a:t>
            </a:r>
            <a:r>
              <a:rPr lang="en-US" altLang="en-US"/>
              <a:t>Where,</a:t>
            </a:r>
          </a:p>
          <a:p>
            <a:pPr lvl="1" eaLnBrk="1" hangingPunct="1">
              <a:buFontTx/>
              <a:buChar char="-"/>
            </a:pPr>
            <a:r>
              <a:rPr lang="en-US" altLang="en-US">
                <a:solidFill>
                  <a:srgbClr val="FF3399"/>
                </a:solidFill>
              </a:rPr>
              <a:t>n</a:t>
            </a:r>
            <a:r>
              <a:rPr lang="en-US" altLang="en-US"/>
              <a:t> is number nodes.</a:t>
            </a:r>
          </a:p>
          <a:p>
            <a:pPr lvl="1" eaLnBrk="1" hangingPunct="1">
              <a:buFontTx/>
              <a:buChar char="-"/>
            </a:pPr>
            <a:r>
              <a:rPr lang="en-US" altLang="en-US">
                <a:solidFill>
                  <a:srgbClr val="FF3399"/>
                </a:solidFill>
              </a:rPr>
              <a:t>e </a:t>
            </a:r>
            <a:r>
              <a:rPr lang="en-US" altLang="en-US"/>
              <a:t>is number of edges.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ru-RU" altLang="en-US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ru-RU" altLang="en-US">
              <a:cs typeface="Times New Roman" panose="02020603050405020304" pitchFamily="18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39E17D6-83E0-45FA-890B-53971E808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chemeClr val="hlink"/>
                </a:solidFill>
              </a:rPr>
              <a:t>Time Complexity of  BFS Algorithm</a:t>
            </a:r>
            <a:br>
              <a:rPr lang="en-US" altLang="en-US" sz="3200">
                <a:solidFill>
                  <a:schemeClr val="hlink"/>
                </a:solidFill>
              </a:rPr>
            </a:br>
            <a:endParaRPr lang="en-US" altLang="en-US" sz="32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0EE4E23-D12A-4520-B7DA-484DB700DC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09600"/>
          </a:xfrm>
        </p:spPr>
        <p:txBody>
          <a:bodyPr/>
          <a:lstStyle/>
          <a:p>
            <a:pPr algn="l" eaLnBrk="1" hangingPunct="1"/>
            <a:r>
              <a:rPr lang="en-US" altLang="en-US" sz="4000" b="1"/>
              <a:t>Ex:-</a:t>
            </a:r>
          </a:p>
        </p:txBody>
      </p:sp>
      <p:sp>
        <p:nvSpPr>
          <p:cNvPr id="37891" name="Oval 40">
            <a:extLst>
              <a:ext uri="{FF2B5EF4-FFF2-40B4-BE49-F238E27FC236}">
                <a16:creationId xmlns:a16="http://schemas.microsoft.com/office/drawing/2014/main" id="{F70662CF-CA9A-49FE-8CBE-DF777BBB9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5" y="7620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2" name="Oval 41">
            <a:extLst>
              <a:ext uri="{FF2B5EF4-FFF2-40B4-BE49-F238E27FC236}">
                <a16:creationId xmlns:a16="http://schemas.microsoft.com/office/drawing/2014/main" id="{88E3E9D4-CE07-4834-AD01-5697287E2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5" y="10668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3" name="Oval 42">
            <a:extLst>
              <a:ext uri="{FF2B5EF4-FFF2-40B4-BE49-F238E27FC236}">
                <a16:creationId xmlns:a16="http://schemas.microsoft.com/office/drawing/2014/main" id="{4EB73B46-84C5-413C-BEB2-232F64FDF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14478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4" name="Oval 43">
            <a:extLst>
              <a:ext uri="{FF2B5EF4-FFF2-40B4-BE49-F238E27FC236}">
                <a16:creationId xmlns:a16="http://schemas.microsoft.com/office/drawing/2014/main" id="{A5F3AA4C-3A3F-4979-9C40-EDC1D900A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25" y="19050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5" name="Oval 44">
            <a:extLst>
              <a:ext uri="{FF2B5EF4-FFF2-40B4-BE49-F238E27FC236}">
                <a16:creationId xmlns:a16="http://schemas.microsoft.com/office/drawing/2014/main" id="{B0BF52A8-F0EC-4E43-868C-2C870A89C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23622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6" name="Oval 45">
            <a:extLst>
              <a:ext uri="{FF2B5EF4-FFF2-40B4-BE49-F238E27FC236}">
                <a16:creationId xmlns:a16="http://schemas.microsoft.com/office/drawing/2014/main" id="{09CC69D3-A007-4EE2-BD50-6CD975613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725" y="23622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7" name="Oval 46">
            <a:extLst>
              <a:ext uri="{FF2B5EF4-FFF2-40B4-BE49-F238E27FC236}">
                <a16:creationId xmlns:a16="http://schemas.microsoft.com/office/drawing/2014/main" id="{A186852D-6C10-4E29-816E-07F3E1F3F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28194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8" name="Oval 47">
            <a:extLst>
              <a:ext uri="{FF2B5EF4-FFF2-40B4-BE49-F238E27FC236}">
                <a16:creationId xmlns:a16="http://schemas.microsoft.com/office/drawing/2014/main" id="{1DC14D00-A321-471F-A4AA-4976143A4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32766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899" name="Oval 48">
            <a:extLst>
              <a:ext uri="{FF2B5EF4-FFF2-40B4-BE49-F238E27FC236}">
                <a16:creationId xmlns:a16="http://schemas.microsoft.com/office/drawing/2014/main" id="{A813202F-5DEE-42CE-A6C2-CFD59AA31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5" y="28194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00" name="Oval 49">
            <a:extLst>
              <a:ext uri="{FF2B5EF4-FFF2-40B4-BE49-F238E27FC236}">
                <a16:creationId xmlns:a16="http://schemas.microsoft.com/office/drawing/2014/main" id="{08404A14-1C08-45CC-BAE1-E83D2FA2D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525" y="32766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01" name="Text Box 50">
            <a:extLst>
              <a:ext uri="{FF2B5EF4-FFF2-40B4-BE49-F238E27FC236}">
                <a16:creationId xmlns:a16="http://schemas.microsoft.com/office/drawing/2014/main" id="{3FD3F15E-C3D9-4D12-BC2C-2BA1A3A45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450" y="4984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902" name="Text Box 51">
            <a:extLst>
              <a:ext uri="{FF2B5EF4-FFF2-40B4-BE49-F238E27FC236}">
                <a16:creationId xmlns:a16="http://schemas.microsoft.com/office/drawing/2014/main" id="{2796681C-0241-4588-B955-460B6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525" y="914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903" name="Text Box 52">
            <a:extLst>
              <a:ext uri="{FF2B5EF4-FFF2-40B4-BE49-F238E27FC236}">
                <a16:creationId xmlns:a16="http://schemas.microsoft.com/office/drawing/2014/main" id="{F89D8B36-E2EE-4EBB-8E1A-388C84AE1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8325" y="1219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7904" name="Line 53">
            <a:extLst>
              <a:ext uri="{FF2B5EF4-FFF2-40B4-BE49-F238E27FC236}">
                <a16:creationId xmlns:a16="http://schemas.microsoft.com/office/drawing/2014/main" id="{094BD900-128E-4C1C-9557-C578FAB51B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2125" y="1143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Line 54">
            <a:extLst>
              <a:ext uri="{FF2B5EF4-FFF2-40B4-BE49-F238E27FC236}">
                <a16:creationId xmlns:a16="http://schemas.microsoft.com/office/drawing/2014/main" id="{57ED9147-5E36-48EF-97A4-90CBBB0E84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99325" y="838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6" name="Text Box 55">
            <a:extLst>
              <a:ext uri="{FF2B5EF4-FFF2-40B4-BE49-F238E27FC236}">
                <a16:creationId xmlns:a16="http://schemas.microsoft.com/office/drawing/2014/main" id="{47F44006-E9BB-4C0B-A830-03299D30A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1676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7907" name="Text Box 56">
            <a:extLst>
              <a:ext uri="{FF2B5EF4-FFF2-40B4-BE49-F238E27FC236}">
                <a16:creationId xmlns:a16="http://schemas.microsoft.com/office/drawing/2014/main" id="{AA887A66-21CF-4C57-9B16-23E8D85E2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525" y="22098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7908" name="Line 57">
            <a:extLst>
              <a:ext uri="{FF2B5EF4-FFF2-40B4-BE49-F238E27FC236}">
                <a16:creationId xmlns:a16="http://schemas.microsoft.com/office/drawing/2014/main" id="{30774281-90AA-4FBD-9884-5B946EBEEE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7325" y="15240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Line 58">
            <a:extLst>
              <a:ext uri="{FF2B5EF4-FFF2-40B4-BE49-F238E27FC236}">
                <a16:creationId xmlns:a16="http://schemas.microsoft.com/office/drawing/2014/main" id="{248C0730-0F32-4E46-B998-933B6263E1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2525" y="19812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Oval 59">
            <a:extLst>
              <a:ext uri="{FF2B5EF4-FFF2-40B4-BE49-F238E27FC236}">
                <a16:creationId xmlns:a16="http://schemas.microsoft.com/office/drawing/2014/main" id="{CB01F4CA-FEEA-4BCD-B1AE-809326DAA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525" y="28194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11" name="Text Box 60">
            <a:extLst>
              <a:ext uri="{FF2B5EF4-FFF2-40B4-BE49-F238E27FC236}">
                <a16:creationId xmlns:a16="http://schemas.microsoft.com/office/drawing/2014/main" id="{D84A3AB9-5F9C-44B3-8D2F-8C94650F2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0" y="2860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7912" name="Line 61">
            <a:extLst>
              <a:ext uri="{FF2B5EF4-FFF2-40B4-BE49-F238E27FC236}">
                <a16:creationId xmlns:a16="http://schemas.microsoft.com/office/drawing/2014/main" id="{F68F0AEC-803C-44BC-8F92-C29C993CB2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7725" y="2438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Text Box 62">
            <a:extLst>
              <a:ext uri="{FF2B5EF4-FFF2-40B4-BE49-F238E27FC236}">
                <a16:creationId xmlns:a16="http://schemas.microsoft.com/office/drawing/2014/main" id="{BEE9A293-0343-4AC3-94E5-EE144206E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0" y="26320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7914" name="Text Box 63">
            <a:extLst>
              <a:ext uri="{FF2B5EF4-FFF2-40B4-BE49-F238E27FC236}">
                <a16:creationId xmlns:a16="http://schemas.microsoft.com/office/drawing/2014/main" id="{813AF015-4F9C-4375-B233-4160792CB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3124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7915" name="Line 64">
            <a:extLst>
              <a:ext uri="{FF2B5EF4-FFF2-40B4-BE49-F238E27FC236}">
                <a16:creationId xmlns:a16="http://schemas.microsoft.com/office/drawing/2014/main" id="{2110B685-66D6-4BC3-80C5-B48D4C1FD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2525" y="24384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Line 65">
            <a:extLst>
              <a:ext uri="{FF2B5EF4-FFF2-40B4-BE49-F238E27FC236}">
                <a16:creationId xmlns:a16="http://schemas.microsoft.com/office/drawing/2014/main" id="{CDA2CB2E-B824-4877-A28D-0B10A989C0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1125" y="2895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Text Box 66">
            <a:extLst>
              <a:ext uri="{FF2B5EF4-FFF2-40B4-BE49-F238E27FC236}">
                <a16:creationId xmlns:a16="http://schemas.microsoft.com/office/drawing/2014/main" id="{65C2B36B-26A1-416E-8B4B-C0A26EEA2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450" y="2098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37918" name="Text Box 67">
            <a:extLst>
              <a:ext uri="{FF2B5EF4-FFF2-40B4-BE49-F238E27FC236}">
                <a16:creationId xmlns:a16="http://schemas.microsoft.com/office/drawing/2014/main" id="{D5C451EA-F1FE-48B5-9740-AF405BF21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590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37919" name="Text Box 68">
            <a:extLst>
              <a:ext uri="{FF2B5EF4-FFF2-40B4-BE49-F238E27FC236}">
                <a16:creationId xmlns:a16="http://schemas.microsoft.com/office/drawing/2014/main" id="{FDFEC3D5-94B1-40A6-8D7A-15B807CA7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3124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7920" name="Line 69">
            <a:extLst>
              <a:ext uri="{FF2B5EF4-FFF2-40B4-BE49-F238E27FC236}">
                <a16:creationId xmlns:a16="http://schemas.microsoft.com/office/drawing/2014/main" id="{E8F190BA-470D-49F0-8047-6130F0D15D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325" y="19812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Line 70">
            <a:extLst>
              <a:ext uri="{FF2B5EF4-FFF2-40B4-BE49-F238E27FC236}">
                <a16:creationId xmlns:a16="http://schemas.microsoft.com/office/drawing/2014/main" id="{60F93376-9D5A-498D-9AD5-B6E0EB3E2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6925" y="24384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2" name="Line 71">
            <a:extLst>
              <a:ext uri="{FF2B5EF4-FFF2-40B4-BE49-F238E27FC236}">
                <a16:creationId xmlns:a16="http://schemas.microsoft.com/office/drawing/2014/main" id="{C3975EDE-A421-47E2-93FD-E9873BA7FF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5525" y="28956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3" name="Text Box 72">
            <a:extLst>
              <a:ext uri="{FF2B5EF4-FFF2-40B4-BE49-F238E27FC236}">
                <a16:creationId xmlns:a16="http://schemas.microsoft.com/office/drawing/2014/main" id="{31A5B82A-456E-4180-A5B7-59C39AB9C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38862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DFS Tree</a:t>
            </a:r>
          </a:p>
        </p:txBody>
      </p:sp>
      <p:sp>
        <p:nvSpPr>
          <p:cNvPr id="37924" name="Oval 111">
            <a:extLst>
              <a:ext uri="{FF2B5EF4-FFF2-40B4-BE49-F238E27FC236}">
                <a16:creationId xmlns:a16="http://schemas.microsoft.com/office/drawing/2014/main" id="{202AF8D4-E27B-447F-A5B8-9E52E56B0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225266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25" name="Oval 112">
            <a:extLst>
              <a:ext uri="{FF2B5EF4-FFF2-40B4-BE49-F238E27FC236}">
                <a16:creationId xmlns:a16="http://schemas.microsoft.com/office/drawing/2014/main" id="{F4F2905E-886F-43F8-AE7B-1A150E32F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8" y="1612900"/>
            <a:ext cx="165100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26" name="Oval 113">
            <a:extLst>
              <a:ext uri="{FF2B5EF4-FFF2-40B4-BE49-F238E27FC236}">
                <a16:creationId xmlns:a16="http://schemas.microsoft.com/office/drawing/2014/main" id="{889C54DF-B8A5-4FBE-9FCD-F19AB1C66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308451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27" name="Oval 114">
            <a:extLst>
              <a:ext uri="{FF2B5EF4-FFF2-40B4-BE49-F238E27FC236}">
                <a16:creationId xmlns:a16="http://schemas.microsoft.com/office/drawing/2014/main" id="{28F75141-8700-447B-A978-BEEA659DC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30480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28" name="Oval 115">
            <a:extLst>
              <a:ext uri="{FF2B5EF4-FFF2-40B4-BE49-F238E27FC236}">
                <a16:creationId xmlns:a16="http://schemas.microsoft.com/office/drawing/2014/main" id="{C7628C64-3812-43C6-8A3D-2ECD9474D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218916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29" name="Oval 116">
            <a:extLst>
              <a:ext uri="{FF2B5EF4-FFF2-40B4-BE49-F238E27FC236}">
                <a16:creationId xmlns:a16="http://schemas.microsoft.com/office/drawing/2014/main" id="{125CC30E-56DF-45A1-AB48-046715AA4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612900"/>
            <a:ext cx="165100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30" name="Line 117">
            <a:extLst>
              <a:ext uri="{FF2B5EF4-FFF2-40B4-BE49-F238E27FC236}">
                <a16:creationId xmlns:a16="http://schemas.microsoft.com/office/drawing/2014/main" id="{C86662AB-3D2A-44A2-A1E6-A474BB1DD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9075" y="1676400"/>
            <a:ext cx="110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1" name="Line 118">
            <a:extLst>
              <a:ext uri="{FF2B5EF4-FFF2-40B4-BE49-F238E27FC236}">
                <a16:creationId xmlns:a16="http://schemas.microsoft.com/office/drawing/2014/main" id="{622129E4-BFC9-4910-A886-61C86E4F05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1525" y="2317750"/>
            <a:ext cx="259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2" name="Line 119">
            <a:extLst>
              <a:ext uri="{FF2B5EF4-FFF2-40B4-BE49-F238E27FC236}">
                <a16:creationId xmlns:a16="http://schemas.microsoft.com/office/drawing/2014/main" id="{A9F1000E-14D3-4AAD-BEEC-D8D4502D31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41525" y="1676400"/>
            <a:ext cx="663575" cy="641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3" name="Line 120">
            <a:extLst>
              <a:ext uri="{FF2B5EF4-FFF2-40B4-BE49-F238E27FC236}">
                <a16:creationId xmlns:a16="http://schemas.microsoft.com/office/drawing/2014/main" id="{1C1FDCD8-8B7D-4577-9AF5-BEB8F1EA70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1125" y="1676400"/>
            <a:ext cx="71755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4" name="Line 121">
            <a:extLst>
              <a:ext uri="{FF2B5EF4-FFF2-40B4-BE49-F238E27FC236}">
                <a16:creationId xmlns:a16="http://schemas.microsoft.com/office/drawing/2014/main" id="{70934C39-5D12-4B94-8B44-D4CC7B36F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4638" y="3149600"/>
            <a:ext cx="1216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5" name="Line 122">
            <a:extLst>
              <a:ext uri="{FF2B5EF4-FFF2-40B4-BE49-F238E27FC236}">
                <a16:creationId xmlns:a16="http://schemas.microsoft.com/office/drawing/2014/main" id="{97CF2C8A-E698-4390-B988-538C34BD7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9075" y="1676400"/>
            <a:ext cx="18256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6" name="Line 123">
            <a:extLst>
              <a:ext uri="{FF2B5EF4-FFF2-40B4-BE49-F238E27FC236}">
                <a16:creationId xmlns:a16="http://schemas.microsoft.com/office/drawing/2014/main" id="{14AD1A06-7823-4C29-B134-6039621B37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06600" y="23749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37" name="Oval 124">
            <a:extLst>
              <a:ext uri="{FF2B5EF4-FFF2-40B4-BE49-F238E27FC236}">
                <a16:creationId xmlns:a16="http://schemas.microsoft.com/office/drawing/2014/main" id="{BB8EE5BE-90CB-41D3-A526-69C2F3E6B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6576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38" name="Oval 125">
            <a:extLst>
              <a:ext uri="{FF2B5EF4-FFF2-40B4-BE49-F238E27FC236}">
                <a16:creationId xmlns:a16="http://schemas.microsoft.com/office/drawing/2014/main" id="{5B32F585-FAE2-464D-8205-85328304D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475" y="35052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39" name="Oval 126">
            <a:extLst>
              <a:ext uri="{FF2B5EF4-FFF2-40B4-BE49-F238E27FC236}">
                <a16:creationId xmlns:a16="http://schemas.microsoft.com/office/drawing/2014/main" id="{575DE2F7-A460-4C8A-A729-91D1410E8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" y="25908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40" name="Oval 127">
            <a:extLst>
              <a:ext uri="{FF2B5EF4-FFF2-40B4-BE49-F238E27FC236}">
                <a16:creationId xmlns:a16="http://schemas.microsoft.com/office/drawing/2014/main" id="{AFAFD52C-3312-49D8-9115-F944849A4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475" y="31242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41" name="Oval 128">
            <a:extLst>
              <a:ext uri="{FF2B5EF4-FFF2-40B4-BE49-F238E27FC236}">
                <a16:creationId xmlns:a16="http://schemas.microsoft.com/office/drawing/2014/main" id="{329F32E8-8960-4B29-85A9-A2FBEB2DD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2895600"/>
            <a:ext cx="166688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7942" name="Line 129">
            <a:extLst>
              <a:ext uri="{FF2B5EF4-FFF2-40B4-BE49-F238E27FC236}">
                <a16:creationId xmlns:a16="http://schemas.microsoft.com/office/drawing/2014/main" id="{AA29312D-D7FA-4F21-9FFD-92C356DE8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475" y="3124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Line 130">
            <a:extLst>
              <a:ext uri="{FF2B5EF4-FFF2-40B4-BE49-F238E27FC236}">
                <a16:creationId xmlns:a16="http://schemas.microsoft.com/office/drawing/2014/main" id="{811F21A8-EF2D-4BA2-9E96-4377C5D4DA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9075" y="3124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Line 131">
            <a:extLst>
              <a:ext uri="{FF2B5EF4-FFF2-40B4-BE49-F238E27FC236}">
                <a16:creationId xmlns:a16="http://schemas.microsoft.com/office/drawing/2014/main" id="{93008CE7-7266-485D-AF61-C91F5398A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9075" y="3200400"/>
            <a:ext cx="1752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Line 132">
            <a:extLst>
              <a:ext uri="{FF2B5EF4-FFF2-40B4-BE49-F238E27FC236}">
                <a16:creationId xmlns:a16="http://schemas.microsoft.com/office/drawing/2014/main" id="{041D9871-DE6F-4D7E-BDDB-785E9680F4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2675" y="22860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Line 133">
            <a:extLst>
              <a:ext uri="{FF2B5EF4-FFF2-40B4-BE49-F238E27FC236}">
                <a16:creationId xmlns:a16="http://schemas.microsoft.com/office/drawing/2014/main" id="{1C48EF2C-745C-4334-A6E6-2B9F45444A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7075" y="2362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7" name="Line 134">
            <a:extLst>
              <a:ext uri="{FF2B5EF4-FFF2-40B4-BE49-F238E27FC236}">
                <a16:creationId xmlns:a16="http://schemas.microsoft.com/office/drawing/2014/main" id="{90AEED39-E4E1-46C6-B0EF-B54B32CCC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6475" y="26670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8" name="Line 135">
            <a:extLst>
              <a:ext uri="{FF2B5EF4-FFF2-40B4-BE49-F238E27FC236}">
                <a16:creationId xmlns:a16="http://schemas.microsoft.com/office/drawing/2014/main" id="{52436DF7-1A06-43FC-8CDB-2A366584AC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63675" y="29718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9" name="Text Box 136">
            <a:extLst>
              <a:ext uri="{FF2B5EF4-FFF2-40B4-BE49-F238E27FC236}">
                <a16:creationId xmlns:a16="http://schemas.microsoft.com/office/drawing/2014/main" id="{38AD3210-ECF7-4A63-9D05-691CE3BF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336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950" name="Text Box 137">
            <a:extLst>
              <a:ext uri="{FF2B5EF4-FFF2-40B4-BE49-F238E27FC236}">
                <a16:creationId xmlns:a16="http://schemas.microsoft.com/office/drawing/2014/main" id="{1525700E-4CA1-40C5-B5F1-D5CCDD4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075" y="12954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951" name="Text Box 138">
            <a:extLst>
              <a:ext uri="{FF2B5EF4-FFF2-40B4-BE49-F238E27FC236}">
                <a16:creationId xmlns:a16="http://schemas.microsoft.com/office/drawing/2014/main" id="{7E2A8946-FFB0-41A5-AA7C-52C4A87AF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946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7952" name="Text Box 139">
            <a:extLst>
              <a:ext uri="{FF2B5EF4-FFF2-40B4-BE49-F238E27FC236}">
                <a16:creationId xmlns:a16="http://schemas.microsoft.com/office/drawing/2014/main" id="{C160D944-DC22-4B97-AC55-1A132D14F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2510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7953" name="Text Box 140">
            <a:extLst>
              <a:ext uri="{FF2B5EF4-FFF2-40B4-BE49-F238E27FC236}">
                <a16:creationId xmlns:a16="http://schemas.microsoft.com/office/drawing/2014/main" id="{E0CCA566-378C-44B9-AEB1-0F5A3E0C7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2743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7954" name="Text Box 141">
            <a:extLst>
              <a:ext uri="{FF2B5EF4-FFF2-40B4-BE49-F238E27FC236}">
                <a16:creationId xmlns:a16="http://schemas.microsoft.com/office/drawing/2014/main" id="{7DCD5C39-5540-44B2-AE85-D97BDA5BA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5464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7955" name="Text Box 142">
            <a:extLst>
              <a:ext uri="{FF2B5EF4-FFF2-40B4-BE49-F238E27FC236}">
                <a16:creationId xmlns:a16="http://schemas.microsoft.com/office/drawing/2014/main" id="{7884F33B-4956-4FE5-9EED-987ADCE0E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708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7956" name="Text Box 143">
            <a:extLst>
              <a:ext uri="{FF2B5EF4-FFF2-40B4-BE49-F238E27FC236}">
                <a16:creationId xmlns:a16="http://schemas.microsoft.com/office/drawing/2014/main" id="{E2A61583-87C1-418D-A4D2-AE89D0359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425" y="3276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7957" name="Text Box 144">
            <a:extLst>
              <a:ext uri="{FF2B5EF4-FFF2-40B4-BE49-F238E27FC236}">
                <a16:creationId xmlns:a16="http://schemas.microsoft.com/office/drawing/2014/main" id="{A08240CF-DE8C-402D-806F-E92251A6F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27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37958" name="Text Box 145">
            <a:extLst>
              <a:ext uri="{FF2B5EF4-FFF2-40B4-BE49-F238E27FC236}">
                <a16:creationId xmlns:a16="http://schemas.microsoft.com/office/drawing/2014/main" id="{FA2497E2-B5D6-4345-826B-D3E39C3EF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075" y="2819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7959" name="Text Box 146">
            <a:extLst>
              <a:ext uri="{FF2B5EF4-FFF2-40B4-BE49-F238E27FC236}">
                <a16:creationId xmlns:a16="http://schemas.microsoft.com/office/drawing/2014/main" id="{C5BC17FF-466C-4075-AF29-24D90879E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654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37960" name="Text Box 147">
            <a:extLst>
              <a:ext uri="{FF2B5EF4-FFF2-40B4-BE49-F238E27FC236}">
                <a16:creationId xmlns:a16="http://schemas.microsoft.com/office/drawing/2014/main" id="{2DC464F0-3F0E-41C4-81F8-AA4D1C602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4114800"/>
            <a:ext cx="1243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Graph 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1918F2D-7BC6-4A67-B177-1AAF654D73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4800"/>
            <a:ext cx="8534400" cy="6324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hlink"/>
                </a:solidFill>
              </a:rPr>
              <a:t>Time Complexity of DFS Algorithm:-</a:t>
            </a:r>
          </a:p>
          <a:p>
            <a:pPr eaLnBrk="1" hangingPunct="1">
              <a:buFontTx/>
              <a:buNone/>
            </a:pPr>
            <a:endParaRPr lang="en-US" altLang="en-US">
              <a:solidFill>
                <a:schemeClr val="hlink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/>
              <a:t>If G is represented by adjacency matrix, then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	</a:t>
            </a:r>
            <a:r>
              <a:rPr lang="en-US" altLang="en-US" sz="2400">
                <a:solidFill>
                  <a:srgbClr val="FF3399"/>
                </a:solidFill>
              </a:rPr>
              <a:t>T( n,e)=</a:t>
            </a:r>
            <a:r>
              <a:rPr lang="en-US" altLang="en-US" sz="2400" i="1">
                <a:solidFill>
                  <a:srgbClr val="FF3399"/>
                </a:solidFill>
                <a:cs typeface="Times New Roman" panose="02020603050405020304" pitchFamily="18" charset="0"/>
              </a:rPr>
              <a:t>O</a:t>
            </a:r>
            <a:r>
              <a:rPr lang="en-US" altLang="en-US" sz="2400">
                <a:solidFill>
                  <a:srgbClr val="FF3399"/>
                </a:solidFill>
                <a:cs typeface="Times New Roman" panose="02020603050405020304" pitchFamily="18" charset="0"/>
              </a:rPr>
              <a:t>( n</a:t>
            </a:r>
            <a:r>
              <a:rPr lang="en-US" altLang="en-US" sz="2400" baseline="30000">
                <a:solidFill>
                  <a:srgbClr val="FF3399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sz="2400">
                <a:solidFill>
                  <a:srgbClr val="FF3399"/>
                </a:solidFill>
                <a:cs typeface="Times New Roman" panose="02020603050405020304" pitchFamily="18" charset="0"/>
              </a:rPr>
              <a:t> )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FF3399"/>
              </a:solidFill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/>
              <a:t>If G is represented by adjacency lists, then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	 </a:t>
            </a:r>
            <a:r>
              <a:rPr lang="en-US" altLang="en-US" sz="2400">
                <a:solidFill>
                  <a:srgbClr val="FF3399"/>
                </a:solidFill>
              </a:rPr>
              <a:t>T( n,e)=</a:t>
            </a:r>
            <a:r>
              <a:rPr lang="en-US" altLang="en-US" sz="2400" i="1">
                <a:solidFill>
                  <a:srgbClr val="FF3399"/>
                </a:solidFill>
                <a:cs typeface="Times New Roman" panose="02020603050405020304" pitchFamily="18" charset="0"/>
              </a:rPr>
              <a:t>O</a:t>
            </a:r>
            <a:r>
              <a:rPr lang="en-US" altLang="en-US" sz="2400">
                <a:solidFill>
                  <a:srgbClr val="FF3399"/>
                </a:solidFill>
                <a:cs typeface="Times New Roman" panose="02020603050405020304" pitchFamily="18" charset="0"/>
              </a:rPr>
              <a:t>( n+e 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FF3399"/>
              </a:solidFill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Where,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solidFill>
                  <a:srgbClr val="FF3399"/>
                </a:solidFill>
              </a:rPr>
              <a:t>n</a:t>
            </a:r>
            <a:r>
              <a:rPr lang="en-US" altLang="en-US"/>
              <a:t> is number nodes.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solidFill>
                  <a:srgbClr val="FF3399"/>
                </a:solidFill>
              </a:rPr>
              <a:t>e</a:t>
            </a:r>
            <a:r>
              <a:rPr lang="en-US" altLang="en-US"/>
              <a:t> is number of edges.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E06BE1E-42A8-437A-9D7A-EEF7D67A9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11163"/>
            <a:ext cx="7772400" cy="942975"/>
          </a:xfrm>
        </p:spPr>
        <p:txBody>
          <a:bodyPr/>
          <a:lstStyle/>
          <a:p>
            <a:pPr eaLnBrk="1" hangingPunct="1"/>
            <a:r>
              <a:rPr lang="en-US" altLang="en-US" sz="3600"/>
              <a:t>Strongly-Connected Graph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9E48D9B-2326-4253-AC1E-1D86288746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077200" cy="15224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   Graph </a:t>
            </a:r>
            <a:r>
              <a:rPr lang="en-US" altLang="en-US" sz="2800" i="1"/>
              <a:t>G</a:t>
            </a:r>
            <a:r>
              <a:rPr lang="en-US" altLang="en-US" sz="2800"/>
              <a:t> is </a:t>
            </a:r>
            <a:r>
              <a:rPr lang="en-US" altLang="en-US" sz="2800" b="1" i="1">
                <a:solidFill>
                  <a:srgbClr val="FF3399"/>
                </a:solidFill>
              </a:rPr>
              <a:t>strongly connected</a:t>
            </a:r>
            <a:r>
              <a:rPr lang="en-US" altLang="en-US" sz="2800"/>
              <a:t> if, for every </a:t>
            </a:r>
            <a:r>
              <a:rPr lang="en-US" altLang="en-US" sz="2800" i="1">
                <a:solidFill>
                  <a:srgbClr val="FF3399"/>
                </a:solidFill>
              </a:rPr>
              <a:t>u</a:t>
            </a:r>
            <a:r>
              <a:rPr lang="en-US" altLang="en-US" sz="2800"/>
              <a:t> and </a:t>
            </a:r>
            <a:r>
              <a:rPr lang="en-US" altLang="en-US" sz="2800" i="1">
                <a:solidFill>
                  <a:srgbClr val="FF3399"/>
                </a:solidFill>
              </a:rPr>
              <a:t>v</a:t>
            </a:r>
            <a:r>
              <a:rPr lang="en-US" altLang="en-US" sz="2800"/>
              <a:t>, there is some path from </a:t>
            </a:r>
            <a:r>
              <a:rPr lang="en-US" altLang="en-US" sz="2800" i="1">
                <a:solidFill>
                  <a:srgbClr val="FF3399"/>
                </a:solidFill>
              </a:rPr>
              <a:t>u to v</a:t>
            </a:r>
            <a:r>
              <a:rPr lang="en-US" altLang="en-US" sz="2800"/>
              <a:t> and some path from </a:t>
            </a:r>
            <a:r>
              <a:rPr lang="en-US" altLang="en-US" sz="2800" i="1">
                <a:solidFill>
                  <a:srgbClr val="FF3399"/>
                </a:solidFill>
              </a:rPr>
              <a:t>v</a:t>
            </a:r>
            <a:r>
              <a:rPr lang="en-US" altLang="en-US" sz="2800">
                <a:solidFill>
                  <a:srgbClr val="FF3399"/>
                </a:solidFill>
              </a:rPr>
              <a:t> to </a:t>
            </a:r>
            <a:r>
              <a:rPr lang="en-US" altLang="en-US" sz="2800" i="1">
                <a:solidFill>
                  <a:srgbClr val="FF3399"/>
                </a:solidFill>
              </a:rPr>
              <a:t>u</a:t>
            </a:r>
            <a:r>
              <a:rPr lang="en-US" altLang="en-US" sz="2800">
                <a:solidFill>
                  <a:srgbClr val="FF3399"/>
                </a:solidFill>
              </a:rPr>
              <a:t>.</a:t>
            </a:r>
            <a:r>
              <a:rPr lang="en-US" altLang="en-US" sz="2800"/>
              <a:t> 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  <p:grpSp>
        <p:nvGrpSpPr>
          <p:cNvPr id="39940" name="Group 4">
            <a:extLst>
              <a:ext uri="{FF2B5EF4-FFF2-40B4-BE49-F238E27FC236}">
                <a16:creationId xmlns:a16="http://schemas.microsoft.com/office/drawing/2014/main" id="{ECCD0FAA-2EFA-45FB-BDC1-F1045EA72E98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4191000"/>
            <a:ext cx="2133600" cy="2000250"/>
            <a:chOff x="3216" y="2448"/>
            <a:chExt cx="1344" cy="1260"/>
          </a:xfrm>
        </p:grpSpPr>
        <p:sp>
          <p:nvSpPr>
            <p:cNvPr id="39957" name="Oval 5">
              <a:extLst>
                <a:ext uri="{FF2B5EF4-FFF2-40B4-BE49-F238E27FC236}">
                  <a16:creationId xmlns:a16="http://schemas.microsoft.com/office/drawing/2014/main" id="{00E488EF-2A00-4027-BAC6-1E9A68B31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48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A</a:t>
              </a:r>
            </a:p>
          </p:txBody>
        </p:sp>
        <p:sp>
          <p:nvSpPr>
            <p:cNvPr id="39958" name="Oval 6">
              <a:extLst>
                <a:ext uri="{FF2B5EF4-FFF2-40B4-BE49-F238E27FC236}">
                  <a16:creationId xmlns:a16="http://schemas.microsoft.com/office/drawing/2014/main" id="{6F139329-1345-4AF9-B48C-3FB54A63A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48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B</a:t>
              </a:r>
            </a:p>
          </p:txBody>
        </p:sp>
        <p:sp>
          <p:nvSpPr>
            <p:cNvPr id="39959" name="Oval 7">
              <a:extLst>
                <a:ext uri="{FF2B5EF4-FFF2-40B4-BE49-F238E27FC236}">
                  <a16:creationId xmlns:a16="http://schemas.microsoft.com/office/drawing/2014/main" id="{0CD7AC97-B4E2-4998-90CF-3292CBC4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" y="3120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E</a:t>
              </a:r>
            </a:p>
          </p:txBody>
        </p:sp>
        <p:sp>
          <p:nvSpPr>
            <p:cNvPr id="39960" name="Oval 8">
              <a:extLst>
                <a:ext uri="{FF2B5EF4-FFF2-40B4-BE49-F238E27FC236}">
                  <a16:creationId xmlns:a16="http://schemas.microsoft.com/office/drawing/2014/main" id="{D7BC638C-D2FF-429F-BC87-8F899318C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456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39961" name="Oval 9">
              <a:extLst>
                <a:ext uri="{FF2B5EF4-FFF2-40B4-BE49-F238E27FC236}">
                  <a16:creationId xmlns:a16="http://schemas.microsoft.com/office/drawing/2014/main" id="{A4FD23D6-3F36-418B-8E24-DBA4F27D3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868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C</a:t>
              </a:r>
            </a:p>
          </p:txBody>
        </p:sp>
        <p:cxnSp>
          <p:nvCxnSpPr>
            <p:cNvPr id="39962" name="AutoShape 10">
              <a:extLst>
                <a:ext uri="{FF2B5EF4-FFF2-40B4-BE49-F238E27FC236}">
                  <a16:creationId xmlns:a16="http://schemas.microsoft.com/office/drawing/2014/main" id="{A3FE484D-C102-49C5-8A5D-01EC9E374364}"/>
                </a:ext>
              </a:extLst>
            </p:cNvPr>
            <p:cNvCxnSpPr>
              <a:cxnSpLocks noChangeShapeType="1"/>
              <a:stCxn id="39957" idx="4"/>
              <a:endCxn id="39959" idx="0"/>
            </p:cNvCxnSpPr>
            <p:nvPr/>
          </p:nvCxnSpPr>
          <p:spPr bwMode="auto">
            <a:xfrm>
              <a:off x="3342" y="2700"/>
              <a:ext cx="84" cy="4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3" name="AutoShape 11">
              <a:extLst>
                <a:ext uri="{FF2B5EF4-FFF2-40B4-BE49-F238E27FC236}">
                  <a16:creationId xmlns:a16="http://schemas.microsoft.com/office/drawing/2014/main" id="{EDD6254A-80A1-48FD-BBAF-4DF759E45B5B}"/>
                </a:ext>
              </a:extLst>
            </p:cNvPr>
            <p:cNvCxnSpPr>
              <a:cxnSpLocks noChangeShapeType="1"/>
              <a:stCxn id="39959" idx="5"/>
              <a:endCxn id="39960" idx="2"/>
            </p:cNvCxnSpPr>
            <p:nvPr/>
          </p:nvCxnSpPr>
          <p:spPr bwMode="auto">
            <a:xfrm>
              <a:off x="3515" y="3335"/>
              <a:ext cx="373" cy="2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4" name="AutoShape 12">
              <a:extLst>
                <a:ext uri="{FF2B5EF4-FFF2-40B4-BE49-F238E27FC236}">
                  <a16:creationId xmlns:a16="http://schemas.microsoft.com/office/drawing/2014/main" id="{B55155D8-8732-45EF-9302-F6F5ECF7F1C6}"/>
                </a:ext>
              </a:extLst>
            </p:cNvPr>
            <p:cNvCxnSpPr>
              <a:cxnSpLocks noChangeShapeType="1"/>
              <a:stCxn id="39960" idx="7"/>
              <a:endCxn id="39961" idx="3"/>
            </p:cNvCxnSpPr>
            <p:nvPr/>
          </p:nvCxnSpPr>
          <p:spPr bwMode="auto">
            <a:xfrm flipV="1">
              <a:off x="4103" y="3083"/>
              <a:ext cx="242" cy="4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5" name="AutoShape 13">
              <a:extLst>
                <a:ext uri="{FF2B5EF4-FFF2-40B4-BE49-F238E27FC236}">
                  <a16:creationId xmlns:a16="http://schemas.microsoft.com/office/drawing/2014/main" id="{99A482A4-B4BF-4BA5-801D-7B23FE4C8342}"/>
                </a:ext>
              </a:extLst>
            </p:cNvPr>
            <p:cNvCxnSpPr>
              <a:cxnSpLocks noChangeShapeType="1"/>
              <a:stCxn id="39958" idx="5"/>
              <a:endCxn id="39961" idx="1"/>
            </p:cNvCxnSpPr>
            <p:nvPr/>
          </p:nvCxnSpPr>
          <p:spPr bwMode="auto">
            <a:xfrm>
              <a:off x="4103" y="2663"/>
              <a:ext cx="242" cy="242"/>
            </a:xfrm>
            <a:prstGeom prst="straightConnector1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6" name="AutoShape 14">
              <a:extLst>
                <a:ext uri="{FF2B5EF4-FFF2-40B4-BE49-F238E27FC236}">
                  <a16:creationId xmlns:a16="http://schemas.microsoft.com/office/drawing/2014/main" id="{A2A2D4DC-E5AC-4150-88F4-3A61824776EF}"/>
                </a:ext>
              </a:extLst>
            </p:cNvPr>
            <p:cNvCxnSpPr>
              <a:cxnSpLocks noChangeShapeType="1"/>
              <a:stCxn id="39957" idx="6"/>
              <a:endCxn id="39958" idx="2"/>
            </p:cNvCxnSpPr>
            <p:nvPr/>
          </p:nvCxnSpPr>
          <p:spPr bwMode="auto">
            <a:xfrm>
              <a:off x="3468" y="2574"/>
              <a:ext cx="42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7" name="AutoShape 15">
              <a:extLst>
                <a:ext uri="{FF2B5EF4-FFF2-40B4-BE49-F238E27FC236}">
                  <a16:creationId xmlns:a16="http://schemas.microsoft.com/office/drawing/2014/main" id="{1FBA0770-800D-450E-AB94-820B1FDC5DA6}"/>
                </a:ext>
              </a:extLst>
            </p:cNvPr>
            <p:cNvCxnSpPr>
              <a:cxnSpLocks noChangeShapeType="1"/>
              <a:stCxn id="39958" idx="3"/>
              <a:endCxn id="39959" idx="7"/>
            </p:cNvCxnSpPr>
            <p:nvPr/>
          </p:nvCxnSpPr>
          <p:spPr bwMode="auto">
            <a:xfrm flipH="1">
              <a:off x="3515" y="2663"/>
              <a:ext cx="410" cy="4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8" name="AutoShape 16">
              <a:extLst>
                <a:ext uri="{FF2B5EF4-FFF2-40B4-BE49-F238E27FC236}">
                  <a16:creationId xmlns:a16="http://schemas.microsoft.com/office/drawing/2014/main" id="{8E2F7B97-B50D-4F0E-81C2-A2ECAC53FEA3}"/>
                </a:ext>
              </a:extLst>
            </p:cNvPr>
            <p:cNvCxnSpPr>
              <a:cxnSpLocks noChangeShapeType="1"/>
              <a:stCxn id="39960" idx="0"/>
              <a:endCxn id="39958" idx="4"/>
            </p:cNvCxnSpPr>
            <p:nvPr/>
          </p:nvCxnSpPr>
          <p:spPr bwMode="auto">
            <a:xfrm flipV="1">
              <a:off x="4014" y="2700"/>
              <a:ext cx="0" cy="7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9" name="AutoShape 17">
              <a:extLst>
                <a:ext uri="{FF2B5EF4-FFF2-40B4-BE49-F238E27FC236}">
                  <a16:creationId xmlns:a16="http://schemas.microsoft.com/office/drawing/2014/main" id="{3B53A351-BE37-4989-9AB8-165A794FE777}"/>
                </a:ext>
              </a:extLst>
            </p:cNvPr>
            <p:cNvCxnSpPr>
              <a:cxnSpLocks noChangeShapeType="1"/>
              <a:stCxn id="39957" idx="5"/>
              <a:endCxn id="39961" idx="2"/>
            </p:cNvCxnSpPr>
            <p:nvPr/>
          </p:nvCxnSpPr>
          <p:spPr bwMode="auto">
            <a:xfrm>
              <a:off x="3431" y="2663"/>
              <a:ext cx="877" cy="3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9941" name="Group 18">
            <a:extLst>
              <a:ext uri="{FF2B5EF4-FFF2-40B4-BE49-F238E27FC236}">
                <a16:creationId xmlns:a16="http://schemas.microsoft.com/office/drawing/2014/main" id="{FEABCF0A-BC20-4430-954D-F931C84908D2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267200"/>
            <a:ext cx="2133600" cy="2000250"/>
            <a:chOff x="3696" y="2448"/>
            <a:chExt cx="1344" cy="1260"/>
          </a:xfrm>
        </p:grpSpPr>
        <p:sp>
          <p:nvSpPr>
            <p:cNvPr id="39944" name="Oval 19">
              <a:extLst>
                <a:ext uri="{FF2B5EF4-FFF2-40B4-BE49-F238E27FC236}">
                  <a16:creationId xmlns:a16="http://schemas.microsoft.com/office/drawing/2014/main" id="{4F0AB5FA-14AE-45E3-9D0E-1560C8B15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448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A</a:t>
              </a:r>
            </a:p>
          </p:txBody>
        </p:sp>
        <p:sp>
          <p:nvSpPr>
            <p:cNvPr id="39945" name="Oval 20">
              <a:extLst>
                <a:ext uri="{FF2B5EF4-FFF2-40B4-BE49-F238E27FC236}">
                  <a16:creationId xmlns:a16="http://schemas.microsoft.com/office/drawing/2014/main" id="{928CCF64-D513-4521-918A-E2CF183AC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448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B</a:t>
              </a:r>
            </a:p>
          </p:txBody>
        </p:sp>
        <p:sp>
          <p:nvSpPr>
            <p:cNvPr id="39946" name="Oval 21">
              <a:extLst>
                <a:ext uri="{FF2B5EF4-FFF2-40B4-BE49-F238E27FC236}">
                  <a16:creationId xmlns:a16="http://schemas.microsoft.com/office/drawing/2014/main" id="{E3B99506-7776-41AC-9040-3CE3A5610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3120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E</a:t>
              </a:r>
            </a:p>
          </p:txBody>
        </p:sp>
        <p:sp>
          <p:nvSpPr>
            <p:cNvPr id="39947" name="Oval 22">
              <a:extLst>
                <a:ext uri="{FF2B5EF4-FFF2-40B4-BE49-F238E27FC236}">
                  <a16:creationId xmlns:a16="http://schemas.microsoft.com/office/drawing/2014/main" id="{EA7A289C-AAC0-43CA-8E63-667A5784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456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39948" name="Oval 23">
              <a:extLst>
                <a:ext uri="{FF2B5EF4-FFF2-40B4-BE49-F238E27FC236}">
                  <a16:creationId xmlns:a16="http://schemas.microsoft.com/office/drawing/2014/main" id="{1DC41090-8DFF-45E4-8753-733F16058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8" y="2868"/>
              <a:ext cx="252" cy="25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C</a:t>
              </a:r>
            </a:p>
          </p:txBody>
        </p:sp>
        <p:cxnSp>
          <p:nvCxnSpPr>
            <p:cNvPr id="39949" name="AutoShape 24">
              <a:extLst>
                <a:ext uri="{FF2B5EF4-FFF2-40B4-BE49-F238E27FC236}">
                  <a16:creationId xmlns:a16="http://schemas.microsoft.com/office/drawing/2014/main" id="{9749E554-B41F-4E17-B5F8-3A238FFDD7C6}"/>
                </a:ext>
              </a:extLst>
            </p:cNvPr>
            <p:cNvCxnSpPr>
              <a:cxnSpLocks noChangeShapeType="1"/>
              <a:stCxn id="39944" idx="4"/>
              <a:endCxn id="39946" idx="0"/>
            </p:cNvCxnSpPr>
            <p:nvPr/>
          </p:nvCxnSpPr>
          <p:spPr bwMode="auto">
            <a:xfrm>
              <a:off x="3822" y="2700"/>
              <a:ext cx="84" cy="4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0" name="AutoShape 25">
              <a:extLst>
                <a:ext uri="{FF2B5EF4-FFF2-40B4-BE49-F238E27FC236}">
                  <a16:creationId xmlns:a16="http://schemas.microsoft.com/office/drawing/2014/main" id="{221BC6E7-B334-4DD6-A53C-AF226845DE69}"/>
                </a:ext>
              </a:extLst>
            </p:cNvPr>
            <p:cNvCxnSpPr>
              <a:cxnSpLocks noChangeShapeType="1"/>
              <a:stCxn id="39946" idx="5"/>
              <a:endCxn id="39947" idx="2"/>
            </p:cNvCxnSpPr>
            <p:nvPr/>
          </p:nvCxnSpPr>
          <p:spPr bwMode="auto">
            <a:xfrm>
              <a:off x="3995" y="3335"/>
              <a:ext cx="373" cy="2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1" name="AutoShape 26">
              <a:extLst>
                <a:ext uri="{FF2B5EF4-FFF2-40B4-BE49-F238E27FC236}">
                  <a16:creationId xmlns:a16="http://schemas.microsoft.com/office/drawing/2014/main" id="{0D91DE71-230C-40EF-980C-F1C716D596D5}"/>
                </a:ext>
              </a:extLst>
            </p:cNvPr>
            <p:cNvCxnSpPr>
              <a:cxnSpLocks noChangeShapeType="1"/>
              <a:stCxn id="39947" idx="7"/>
              <a:endCxn id="39948" idx="3"/>
            </p:cNvCxnSpPr>
            <p:nvPr/>
          </p:nvCxnSpPr>
          <p:spPr bwMode="auto">
            <a:xfrm flipV="1">
              <a:off x="4583" y="3083"/>
              <a:ext cx="242" cy="4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2" name="AutoShape 27">
              <a:extLst>
                <a:ext uri="{FF2B5EF4-FFF2-40B4-BE49-F238E27FC236}">
                  <a16:creationId xmlns:a16="http://schemas.microsoft.com/office/drawing/2014/main" id="{17FE8B96-F366-4B0D-8127-14A54429009F}"/>
                </a:ext>
              </a:extLst>
            </p:cNvPr>
            <p:cNvCxnSpPr>
              <a:cxnSpLocks noChangeShapeType="1"/>
              <a:stCxn id="39948" idx="1"/>
              <a:endCxn id="39945" idx="5"/>
            </p:cNvCxnSpPr>
            <p:nvPr/>
          </p:nvCxnSpPr>
          <p:spPr bwMode="auto">
            <a:xfrm flipH="1" flipV="1">
              <a:off x="4583" y="2663"/>
              <a:ext cx="242" cy="2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3" name="AutoShape 28">
              <a:extLst>
                <a:ext uri="{FF2B5EF4-FFF2-40B4-BE49-F238E27FC236}">
                  <a16:creationId xmlns:a16="http://schemas.microsoft.com/office/drawing/2014/main" id="{5A7E2A1E-B5BC-4462-B961-67D31CF6C27C}"/>
                </a:ext>
              </a:extLst>
            </p:cNvPr>
            <p:cNvCxnSpPr>
              <a:cxnSpLocks noChangeShapeType="1"/>
              <a:stCxn id="39944" idx="6"/>
              <a:endCxn id="39945" idx="2"/>
            </p:cNvCxnSpPr>
            <p:nvPr/>
          </p:nvCxnSpPr>
          <p:spPr bwMode="auto">
            <a:xfrm>
              <a:off x="3948" y="2574"/>
              <a:ext cx="42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4" name="AutoShape 29">
              <a:extLst>
                <a:ext uri="{FF2B5EF4-FFF2-40B4-BE49-F238E27FC236}">
                  <a16:creationId xmlns:a16="http://schemas.microsoft.com/office/drawing/2014/main" id="{ABF8A749-2FC9-4314-B542-9E763DAE08F2}"/>
                </a:ext>
              </a:extLst>
            </p:cNvPr>
            <p:cNvCxnSpPr>
              <a:cxnSpLocks noChangeShapeType="1"/>
              <a:stCxn id="39945" idx="3"/>
              <a:endCxn id="39946" idx="7"/>
            </p:cNvCxnSpPr>
            <p:nvPr/>
          </p:nvCxnSpPr>
          <p:spPr bwMode="auto">
            <a:xfrm flipH="1">
              <a:off x="3995" y="2663"/>
              <a:ext cx="410" cy="4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5" name="AutoShape 30">
              <a:extLst>
                <a:ext uri="{FF2B5EF4-FFF2-40B4-BE49-F238E27FC236}">
                  <a16:creationId xmlns:a16="http://schemas.microsoft.com/office/drawing/2014/main" id="{43F61F8A-8F4A-4EE5-80F4-89493F8F5D3C}"/>
                </a:ext>
              </a:extLst>
            </p:cNvPr>
            <p:cNvCxnSpPr>
              <a:cxnSpLocks noChangeShapeType="1"/>
              <a:stCxn id="39947" idx="0"/>
              <a:endCxn id="39945" idx="4"/>
            </p:cNvCxnSpPr>
            <p:nvPr/>
          </p:nvCxnSpPr>
          <p:spPr bwMode="auto">
            <a:xfrm flipV="1">
              <a:off x="4494" y="2700"/>
              <a:ext cx="0" cy="7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6" name="AutoShape 31">
              <a:extLst>
                <a:ext uri="{FF2B5EF4-FFF2-40B4-BE49-F238E27FC236}">
                  <a16:creationId xmlns:a16="http://schemas.microsoft.com/office/drawing/2014/main" id="{F700827C-F91A-42F9-B878-779C43ED76D5}"/>
                </a:ext>
              </a:extLst>
            </p:cNvPr>
            <p:cNvCxnSpPr>
              <a:cxnSpLocks noChangeShapeType="1"/>
              <a:stCxn id="39944" idx="5"/>
              <a:endCxn id="39948" idx="2"/>
            </p:cNvCxnSpPr>
            <p:nvPr/>
          </p:nvCxnSpPr>
          <p:spPr bwMode="auto">
            <a:xfrm>
              <a:off x="3911" y="2663"/>
              <a:ext cx="877" cy="3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942" name="Text Box 32">
            <a:extLst>
              <a:ext uri="{FF2B5EF4-FFF2-40B4-BE49-F238E27FC236}">
                <a16:creationId xmlns:a16="http://schemas.microsoft.com/office/drawing/2014/main" id="{C85C5AE2-33D5-4FB6-B15A-FC9D442E2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352800"/>
            <a:ext cx="1371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Strongly Connected</a:t>
            </a:r>
          </a:p>
        </p:txBody>
      </p:sp>
      <p:sp>
        <p:nvSpPr>
          <p:cNvPr id="39943" name="Text Box 33">
            <a:extLst>
              <a:ext uri="{FF2B5EF4-FFF2-40B4-BE49-F238E27FC236}">
                <a16:creationId xmlns:a16="http://schemas.microsoft.com/office/drawing/2014/main" id="{1C0206F4-DEC7-4768-AD7E-7D0A920A7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00400"/>
            <a:ext cx="1371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Not Strongly Connected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DADAA994-F34A-486B-9F23-AF10C4F0B4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/>
              <a:t>Strongly-Connected Components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E425C55-B7D7-4C1C-9A14-1DA9779C9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8077200" cy="3352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   </a:t>
            </a:r>
            <a:r>
              <a:rPr lang="en-US" altLang="en-US" sz="2400"/>
              <a:t>A strongly connected </a:t>
            </a:r>
            <a:r>
              <a:rPr lang="en-US" altLang="en-US" sz="2400" b="1" i="1">
                <a:solidFill>
                  <a:srgbClr val="FF3399"/>
                </a:solidFill>
              </a:rPr>
              <a:t>component</a:t>
            </a:r>
            <a:r>
              <a:rPr lang="en-US" altLang="en-US" sz="2400"/>
              <a:t> of a graph is a </a:t>
            </a:r>
            <a:r>
              <a:rPr lang="en-US" altLang="en-US" sz="2400" i="1">
                <a:solidFill>
                  <a:srgbClr val="FF3399"/>
                </a:solidFill>
              </a:rPr>
              <a:t>maximally </a:t>
            </a:r>
            <a:r>
              <a:rPr lang="en-US" altLang="en-US" sz="2400"/>
              <a:t>connected subgraph of graph.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B87BB99-A5B0-41B4-9092-6BA8A1AB3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077200" cy="1143000"/>
          </a:xfrm>
        </p:spPr>
        <p:txBody>
          <a:bodyPr/>
          <a:lstStyle/>
          <a:p>
            <a:pPr eaLnBrk="1" hangingPunct="1"/>
            <a:r>
              <a:rPr lang="en-US" altLang="en-US" sz="3600"/>
              <a:t>Strongly Connected Components</a:t>
            </a:r>
          </a:p>
        </p:txBody>
      </p:sp>
      <p:sp>
        <p:nvSpPr>
          <p:cNvPr id="41987" name="Freeform 3">
            <a:extLst>
              <a:ext uri="{FF2B5EF4-FFF2-40B4-BE49-F238E27FC236}">
                <a16:creationId xmlns:a16="http://schemas.microsoft.com/office/drawing/2014/main" id="{F6B0F3EE-B0E9-4E18-A9F2-DF2E5B4E4E02}"/>
              </a:ext>
            </a:extLst>
          </p:cNvPr>
          <p:cNvSpPr>
            <a:spLocks/>
          </p:cNvSpPr>
          <p:nvPr/>
        </p:nvSpPr>
        <p:spPr bwMode="auto">
          <a:xfrm>
            <a:off x="3582988" y="2776538"/>
            <a:ext cx="57150" cy="31750"/>
          </a:xfrm>
          <a:custGeom>
            <a:avLst/>
            <a:gdLst>
              <a:gd name="T0" fmla="*/ 2147483646 w 36"/>
              <a:gd name="T1" fmla="*/ 2147483646 h 20"/>
              <a:gd name="T2" fmla="*/ 2147483646 w 36"/>
              <a:gd name="T3" fmla="*/ 2147483646 h 20"/>
              <a:gd name="T4" fmla="*/ 2147483646 w 36"/>
              <a:gd name="T5" fmla="*/ 0 h 20"/>
              <a:gd name="T6" fmla="*/ 2147483646 w 36"/>
              <a:gd name="T7" fmla="*/ 0 h 20"/>
              <a:gd name="T8" fmla="*/ 2147483646 w 36"/>
              <a:gd name="T9" fmla="*/ 2147483646 h 20"/>
              <a:gd name="T10" fmla="*/ 0 w 36"/>
              <a:gd name="T11" fmla="*/ 2147483646 h 20"/>
              <a:gd name="T12" fmla="*/ 2147483646 w 36"/>
              <a:gd name="T13" fmla="*/ 2147483646 h 20"/>
              <a:gd name="T14" fmla="*/ 2147483646 w 36"/>
              <a:gd name="T15" fmla="*/ 2147483646 h 20"/>
              <a:gd name="T16" fmla="*/ 2147483646 w 36"/>
              <a:gd name="T17" fmla="*/ 2147483646 h 20"/>
              <a:gd name="T18" fmla="*/ 2147483646 w 36"/>
              <a:gd name="T19" fmla="*/ 2147483646 h 2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"/>
              <a:gd name="T31" fmla="*/ 0 h 20"/>
              <a:gd name="T32" fmla="*/ 36 w 36"/>
              <a:gd name="T33" fmla="*/ 20 h 2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" h="20">
                <a:moveTo>
                  <a:pt x="36" y="13"/>
                </a:moveTo>
                <a:lnTo>
                  <a:pt x="36" y="6"/>
                </a:lnTo>
                <a:lnTo>
                  <a:pt x="27" y="0"/>
                </a:lnTo>
                <a:lnTo>
                  <a:pt x="18" y="0"/>
                </a:lnTo>
                <a:lnTo>
                  <a:pt x="9" y="6"/>
                </a:lnTo>
                <a:lnTo>
                  <a:pt x="0" y="13"/>
                </a:lnTo>
                <a:lnTo>
                  <a:pt x="9" y="20"/>
                </a:lnTo>
                <a:lnTo>
                  <a:pt x="27" y="20"/>
                </a:lnTo>
                <a:lnTo>
                  <a:pt x="36" y="13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8" name="Freeform 4">
            <a:extLst>
              <a:ext uri="{FF2B5EF4-FFF2-40B4-BE49-F238E27FC236}">
                <a16:creationId xmlns:a16="http://schemas.microsoft.com/office/drawing/2014/main" id="{B0D84770-9C50-405D-9BDA-73461952FAC3}"/>
              </a:ext>
            </a:extLst>
          </p:cNvPr>
          <p:cNvSpPr>
            <a:spLocks/>
          </p:cNvSpPr>
          <p:nvPr/>
        </p:nvSpPr>
        <p:spPr bwMode="auto">
          <a:xfrm>
            <a:off x="3582988" y="2732088"/>
            <a:ext cx="296862" cy="163512"/>
          </a:xfrm>
          <a:custGeom>
            <a:avLst/>
            <a:gdLst>
              <a:gd name="T0" fmla="*/ 2147483646 w 187"/>
              <a:gd name="T1" fmla="*/ 2147483646 h 103"/>
              <a:gd name="T2" fmla="*/ 2147483646 w 187"/>
              <a:gd name="T3" fmla="*/ 0 h 103"/>
              <a:gd name="T4" fmla="*/ 2147483646 w 187"/>
              <a:gd name="T5" fmla="*/ 2147483646 h 103"/>
              <a:gd name="T6" fmla="*/ 0 w 187"/>
              <a:gd name="T7" fmla="*/ 2147483646 h 103"/>
              <a:gd name="T8" fmla="*/ 2147483646 w 187"/>
              <a:gd name="T9" fmla="*/ 2147483646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103"/>
              <a:gd name="T17" fmla="*/ 187 w 187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103">
                <a:moveTo>
                  <a:pt x="27" y="41"/>
                </a:moveTo>
                <a:lnTo>
                  <a:pt x="45" y="0"/>
                </a:lnTo>
                <a:lnTo>
                  <a:pt x="187" y="103"/>
                </a:lnTo>
                <a:lnTo>
                  <a:pt x="0" y="76"/>
                </a:lnTo>
                <a:lnTo>
                  <a:pt x="27" y="41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9" name="Freeform 5">
            <a:extLst>
              <a:ext uri="{FF2B5EF4-FFF2-40B4-BE49-F238E27FC236}">
                <a16:creationId xmlns:a16="http://schemas.microsoft.com/office/drawing/2014/main" id="{DC139D7B-5042-4100-A129-6DFE5FAA3F72}"/>
              </a:ext>
            </a:extLst>
          </p:cNvPr>
          <p:cNvSpPr>
            <a:spLocks/>
          </p:cNvSpPr>
          <p:nvPr/>
        </p:nvSpPr>
        <p:spPr bwMode="auto">
          <a:xfrm>
            <a:off x="3582988" y="2732088"/>
            <a:ext cx="296862" cy="163512"/>
          </a:xfrm>
          <a:custGeom>
            <a:avLst/>
            <a:gdLst>
              <a:gd name="T0" fmla="*/ 2147483646 w 187"/>
              <a:gd name="T1" fmla="*/ 2147483646 h 103"/>
              <a:gd name="T2" fmla="*/ 2147483646 w 187"/>
              <a:gd name="T3" fmla="*/ 0 h 103"/>
              <a:gd name="T4" fmla="*/ 2147483646 w 187"/>
              <a:gd name="T5" fmla="*/ 2147483646 h 103"/>
              <a:gd name="T6" fmla="*/ 0 w 187"/>
              <a:gd name="T7" fmla="*/ 2147483646 h 103"/>
              <a:gd name="T8" fmla="*/ 2147483646 w 187"/>
              <a:gd name="T9" fmla="*/ 2147483646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103"/>
              <a:gd name="T17" fmla="*/ 187 w 187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103">
                <a:moveTo>
                  <a:pt x="27" y="41"/>
                </a:moveTo>
                <a:lnTo>
                  <a:pt x="45" y="0"/>
                </a:lnTo>
                <a:lnTo>
                  <a:pt x="187" y="103"/>
                </a:lnTo>
                <a:lnTo>
                  <a:pt x="0" y="76"/>
                </a:lnTo>
                <a:lnTo>
                  <a:pt x="27" y="41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0" name="Freeform 6">
            <a:extLst>
              <a:ext uri="{FF2B5EF4-FFF2-40B4-BE49-F238E27FC236}">
                <a16:creationId xmlns:a16="http://schemas.microsoft.com/office/drawing/2014/main" id="{1CFBE4C1-CEAC-470A-943B-8C0ACA39CFF6}"/>
              </a:ext>
            </a:extLst>
          </p:cNvPr>
          <p:cNvSpPr>
            <a:spLocks/>
          </p:cNvSpPr>
          <p:nvPr/>
        </p:nvSpPr>
        <p:spPr bwMode="auto">
          <a:xfrm>
            <a:off x="1617663" y="2014538"/>
            <a:ext cx="57150" cy="53975"/>
          </a:xfrm>
          <a:custGeom>
            <a:avLst/>
            <a:gdLst>
              <a:gd name="T0" fmla="*/ 2147483646 w 36"/>
              <a:gd name="T1" fmla="*/ 2147483646 h 34"/>
              <a:gd name="T2" fmla="*/ 2147483646 w 36"/>
              <a:gd name="T3" fmla="*/ 0 h 34"/>
              <a:gd name="T4" fmla="*/ 0 w 36"/>
              <a:gd name="T5" fmla="*/ 2147483646 h 34"/>
              <a:gd name="T6" fmla="*/ 2147483646 w 36"/>
              <a:gd name="T7" fmla="*/ 2147483646 h 34"/>
              <a:gd name="T8" fmla="*/ 2147483646 w 36"/>
              <a:gd name="T9" fmla="*/ 2147483646 h 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4"/>
              <a:gd name="T17" fmla="*/ 36 w 36"/>
              <a:gd name="T18" fmla="*/ 34 h 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4">
                <a:moveTo>
                  <a:pt x="36" y="6"/>
                </a:moveTo>
                <a:lnTo>
                  <a:pt x="18" y="0"/>
                </a:lnTo>
                <a:lnTo>
                  <a:pt x="0" y="27"/>
                </a:lnTo>
                <a:lnTo>
                  <a:pt x="18" y="34"/>
                </a:lnTo>
                <a:lnTo>
                  <a:pt x="36" y="6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Freeform 7">
            <a:extLst>
              <a:ext uri="{FF2B5EF4-FFF2-40B4-BE49-F238E27FC236}">
                <a16:creationId xmlns:a16="http://schemas.microsoft.com/office/drawing/2014/main" id="{15A8CC2F-14C7-40F9-89A4-FF9A395506F2}"/>
              </a:ext>
            </a:extLst>
          </p:cNvPr>
          <p:cNvSpPr>
            <a:spLocks/>
          </p:cNvSpPr>
          <p:nvPr/>
        </p:nvSpPr>
        <p:spPr bwMode="auto">
          <a:xfrm>
            <a:off x="3597275" y="2765425"/>
            <a:ext cx="57150" cy="53975"/>
          </a:xfrm>
          <a:custGeom>
            <a:avLst/>
            <a:gdLst>
              <a:gd name="T0" fmla="*/ 2147483646 w 36"/>
              <a:gd name="T1" fmla="*/ 0 h 34"/>
              <a:gd name="T2" fmla="*/ 2147483646 w 36"/>
              <a:gd name="T3" fmla="*/ 2147483646 h 34"/>
              <a:gd name="T4" fmla="*/ 2147483646 w 36"/>
              <a:gd name="T5" fmla="*/ 2147483646 h 34"/>
              <a:gd name="T6" fmla="*/ 0 w 36"/>
              <a:gd name="T7" fmla="*/ 2147483646 h 34"/>
              <a:gd name="T8" fmla="*/ 2147483646 w 36"/>
              <a:gd name="T9" fmla="*/ 0 h 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4"/>
              <a:gd name="T17" fmla="*/ 36 w 36"/>
              <a:gd name="T18" fmla="*/ 34 h 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4">
                <a:moveTo>
                  <a:pt x="18" y="0"/>
                </a:moveTo>
                <a:lnTo>
                  <a:pt x="36" y="7"/>
                </a:lnTo>
                <a:lnTo>
                  <a:pt x="18" y="34"/>
                </a:lnTo>
                <a:lnTo>
                  <a:pt x="0" y="27"/>
                </a:lnTo>
                <a:lnTo>
                  <a:pt x="18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Freeform 8">
            <a:extLst>
              <a:ext uri="{FF2B5EF4-FFF2-40B4-BE49-F238E27FC236}">
                <a16:creationId xmlns:a16="http://schemas.microsoft.com/office/drawing/2014/main" id="{AA160CF5-5D82-4F4E-AC73-9DCF8BD6F2CD}"/>
              </a:ext>
            </a:extLst>
          </p:cNvPr>
          <p:cNvSpPr>
            <a:spLocks/>
          </p:cNvSpPr>
          <p:nvPr/>
        </p:nvSpPr>
        <p:spPr bwMode="auto">
          <a:xfrm>
            <a:off x="1646238" y="2024063"/>
            <a:ext cx="1979612" cy="784225"/>
          </a:xfrm>
          <a:custGeom>
            <a:avLst/>
            <a:gdLst>
              <a:gd name="T0" fmla="*/ 2147483646 w 1247"/>
              <a:gd name="T1" fmla="*/ 0 h 494"/>
              <a:gd name="T2" fmla="*/ 0 w 1247"/>
              <a:gd name="T3" fmla="*/ 2147483646 h 494"/>
              <a:gd name="T4" fmla="*/ 2147483646 w 1247"/>
              <a:gd name="T5" fmla="*/ 2147483646 h 494"/>
              <a:gd name="T6" fmla="*/ 2147483646 w 1247"/>
              <a:gd name="T7" fmla="*/ 2147483646 h 494"/>
              <a:gd name="T8" fmla="*/ 2147483646 w 1247"/>
              <a:gd name="T9" fmla="*/ 0 h 4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7"/>
              <a:gd name="T16" fmla="*/ 0 h 494"/>
              <a:gd name="T17" fmla="*/ 1247 w 1247"/>
              <a:gd name="T18" fmla="*/ 494 h 4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7" h="494">
                <a:moveTo>
                  <a:pt x="18" y="0"/>
                </a:moveTo>
                <a:lnTo>
                  <a:pt x="0" y="28"/>
                </a:lnTo>
                <a:lnTo>
                  <a:pt x="1229" y="494"/>
                </a:lnTo>
                <a:lnTo>
                  <a:pt x="1247" y="467"/>
                </a:lnTo>
                <a:lnTo>
                  <a:pt x="18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Freeform 9">
            <a:extLst>
              <a:ext uri="{FF2B5EF4-FFF2-40B4-BE49-F238E27FC236}">
                <a16:creationId xmlns:a16="http://schemas.microsoft.com/office/drawing/2014/main" id="{F809203B-BF91-4971-9E38-014763B0DAB8}"/>
              </a:ext>
            </a:extLst>
          </p:cNvPr>
          <p:cNvSpPr>
            <a:spLocks/>
          </p:cNvSpPr>
          <p:nvPr/>
        </p:nvSpPr>
        <p:spPr bwMode="auto">
          <a:xfrm>
            <a:off x="2225675" y="2100263"/>
            <a:ext cx="57150" cy="44450"/>
          </a:xfrm>
          <a:custGeom>
            <a:avLst/>
            <a:gdLst>
              <a:gd name="T0" fmla="*/ 0 w 36"/>
              <a:gd name="T1" fmla="*/ 2147483646 h 28"/>
              <a:gd name="T2" fmla="*/ 0 w 36"/>
              <a:gd name="T3" fmla="*/ 2147483646 h 28"/>
              <a:gd name="T4" fmla="*/ 2147483646 w 36"/>
              <a:gd name="T5" fmla="*/ 2147483646 h 28"/>
              <a:gd name="T6" fmla="*/ 2147483646 w 36"/>
              <a:gd name="T7" fmla="*/ 2147483646 h 28"/>
              <a:gd name="T8" fmla="*/ 2147483646 w 36"/>
              <a:gd name="T9" fmla="*/ 2147483646 h 28"/>
              <a:gd name="T10" fmla="*/ 2147483646 w 36"/>
              <a:gd name="T11" fmla="*/ 2147483646 h 28"/>
              <a:gd name="T12" fmla="*/ 2147483646 w 36"/>
              <a:gd name="T13" fmla="*/ 0 h 28"/>
              <a:gd name="T14" fmla="*/ 2147483646 w 36"/>
              <a:gd name="T15" fmla="*/ 0 h 28"/>
              <a:gd name="T16" fmla="*/ 0 w 36"/>
              <a:gd name="T17" fmla="*/ 2147483646 h 28"/>
              <a:gd name="T18" fmla="*/ 0 w 36"/>
              <a:gd name="T19" fmla="*/ 2147483646 h 2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"/>
              <a:gd name="T31" fmla="*/ 0 h 28"/>
              <a:gd name="T32" fmla="*/ 36 w 36"/>
              <a:gd name="T33" fmla="*/ 28 h 2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" h="28">
                <a:moveTo>
                  <a:pt x="0" y="14"/>
                </a:moveTo>
                <a:lnTo>
                  <a:pt x="0" y="21"/>
                </a:lnTo>
                <a:lnTo>
                  <a:pt x="18" y="28"/>
                </a:lnTo>
                <a:lnTo>
                  <a:pt x="27" y="28"/>
                </a:lnTo>
                <a:lnTo>
                  <a:pt x="36" y="21"/>
                </a:lnTo>
                <a:lnTo>
                  <a:pt x="36" y="7"/>
                </a:lnTo>
                <a:lnTo>
                  <a:pt x="27" y="0"/>
                </a:lnTo>
                <a:lnTo>
                  <a:pt x="9" y="0"/>
                </a:lnTo>
                <a:lnTo>
                  <a:pt x="0" y="14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4" name="Freeform 10">
            <a:extLst>
              <a:ext uri="{FF2B5EF4-FFF2-40B4-BE49-F238E27FC236}">
                <a16:creationId xmlns:a16="http://schemas.microsoft.com/office/drawing/2014/main" id="{8A1B7447-8888-436C-80ED-372BF514EE89}"/>
              </a:ext>
            </a:extLst>
          </p:cNvPr>
          <p:cNvSpPr>
            <a:spLocks/>
          </p:cNvSpPr>
          <p:nvPr/>
        </p:nvSpPr>
        <p:spPr bwMode="auto">
          <a:xfrm>
            <a:off x="1971675" y="2057400"/>
            <a:ext cx="296863" cy="130175"/>
          </a:xfrm>
          <a:custGeom>
            <a:avLst/>
            <a:gdLst>
              <a:gd name="T0" fmla="*/ 2147483646 w 187"/>
              <a:gd name="T1" fmla="*/ 2147483646 h 82"/>
              <a:gd name="T2" fmla="*/ 2147483646 w 187"/>
              <a:gd name="T3" fmla="*/ 2147483646 h 82"/>
              <a:gd name="T4" fmla="*/ 0 w 187"/>
              <a:gd name="T5" fmla="*/ 0 h 82"/>
              <a:gd name="T6" fmla="*/ 2147483646 w 187"/>
              <a:gd name="T7" fmla="*/ 0 h 82"/>
              <a:gd name="T8" fmla="*/ 2147483646 w 187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82"/>
              <a:gd name="T17" fmla="*/ 187 w 187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82">
                <a:moveTo>
                  <a:pt x="178" y="41"/>
                </a:moveTo>
                <a:lnTo>
                  <a:pt x="160" y="82"/>
                </a:lnTo>
                <a:lnTo>
                  <a:pt x="0" y="0"/>
                </a:lnTo>
                <a:lnTo>
                  <a:pt x="187" y="0"/>
                </a:lnTo>
                <a:lnTo>
                  <a:pt x="178" y="41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Freeform 11">
            <a:extLst>
              <a:ext uri="{FF2B5EF4-FFF2-40B4-BE49-F238E27FC236}">
                <a16:creationId xmlns:a16="http://schemas.microsoft.com/office/drawing/2014/main" id="{40A55B00-2D3C-4DE8-9D84-89AE44D608E6}"/>
              </a:ext>
            </a:extLst>
          </p:cNvPr>
          <p:cNvSpPr>
            <a:spLocks/>
          </p:cNvSpPr>
          <p:nvPr/>
        </p:nvSpPr>
        <p:spPr bwMode="auto">
          <a:xfrm>
            <a:off x="1971675" y="2057400"/>
            <a:ext cx="296863" cy="130175"/>
          </a:xfrm>
          <a:custGeom>
            <a:avLst/>
            <a:gdLst>
              <a:gd name="T0" fmla="*/ 2147483646 w 187"/>
              <a:gd name="T1" fmla="*/ 2147483646 h 82"/>
              <a:gd name="T2" fmla="*/ 2147483646 w 187"/>
              <a:gd name="T3" fmla="*/ 2147483646 h 82"/>
              <a:gd name="T4" fmla="*/ 0 w 187"/>
              <a:gd name="T5" fmla="*/ 0 h 82"/>
              <a:gd name="T6" fmla="*/ 2147483646 w 187"/>
              <a:gd name="T7" fmla="*/ 0 h 82"/>
              <a:gd name="T8" fmla="*/ 2147483646 w 187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82"/>
              <a:gd name="T17" fmla="*/ 187 w 187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82">
                <a:moveTo>
                  <a:pt x="178" y="41"/>
                </a:moveTo>
                <a:lnTo>
                  <a:pt x="160" y="82"/>
                </a:lnTo>
                <a:lnTo>
                  <a:pt x="0" y="0"/>
                </a:lnTo>
                <a:lnTo>
                  <a:pt x="187" y="0"/>
                </a:lnTo>
                <a:lnTo>
                  <a:pt x="178" y="41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Freeform 12">
            <a:extLst>
              <a:ext uri="{FF2B5EF4-FFF2-40B4-BE49-F238E27FC236}">
                <a16:creationId xmlns:a16="http://schemas.microsoft.com/office/drawing/2014/main" id="{4944E6BE-FBAE-44EC-B511-D517A6489485}"/>
              </a:ext>
            </a:extLst>
          </p:cNvPr>
          <p:cNvSpPr>
            <a:spLocks/>
          </p:cNvSpPr>
          <p:nvPr/>
        </p:nvSpPr>
        <p:spPr bwMode="auto">
          <a:xfrm>
            <a:off x="5802313" y="2884488"/>
            <a:ext cx="42862" cy="53975"/>
          </a:xfrm>
          <a:custGeom>
            <a:avLst/>
            <a:gdLst>
              <a:gd name="T0" fmla="*/ 0 w 27"/>
              <a:gd name="T1" fmla="*/ 2147483646 h 34"/>
              <a:gd name="T2" fmla="*/ 2147483646 w 27"/>
              <a:gd name="T3" fmla="*/ 2147483646 h 34"/>
              <a:gd name="T4" fmla="*/ 2147483646 w 27"/>
              <a:gd name="T5" fmla="*/ 2147483646 h 34"/>
              <a:gd name="T6" fmla="*/ 2147483646 w 27"/>
              <a:gd name="T7" fmla="*/ 0 h 34"/>
              <a:gd name="T8" fmla="*/ 0 w 27"/>
              <a:gd name="T9" fmla="*/ 2147483646 h 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34"/>
              <a:gd name="T17" fmla="*/ 27 w 27"/>
              <a:gd name="T18" fmla="*/ 34 h 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34">
                <a:moveTo>
                  <a:pt x="0" y="28"/>
                </a:moveTo>
                <a:lnTo>
                  <a:pt x="18" y="34"/>
                </a:lnTo>
                <a:lnTo>
                  <a:pt x="27" y="7"/>
                </a:lnTo>
                <a:lnTo>
                  <a:pt x="9" y="0"/>
                </a:lnTo>
                <a:lnTo>
                  <a:pt x="0" y="28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Freeform 13">
            <a:extLst>
              <a:ext uri="{FF2B5EF4-FFF2-40B4-BE49-F238E27FC236}">
                <a16:creationId xmlns:a16="http://schemas.microsoft.com/office/drawing/2014/main" id="{3166697F-B876-4B4F-AA4E-3C39CF8179FD}"/>
              </a:ext>
            </a:extLst>
          </p:cNvPr>
          <p:cNvSpPr>
            <a:spLocks/>
          </p:cNvSpPr>
          <p:nvPr/>
        </p:nvSpPr>
        <p:spPr bwMode="auto">
          <a:xfrm>
            <a:off x="2225675" y="2100263"/>
            <a:ext cx="42863" cy="44450"/>
          </a:xfrm>
          <a:custGeom>
            <a:avLst/>
            <a:gdLst>
              <a:gd name="T0" fmla="*/ 2147483646 w 27"/>
              <a:gd name="T1" fmla="*/ 2147483646 h 28"/>
              <a:gd name="T2" fmla="*/ 0 w 27"/>
              <a:gd name="T3" fmla="*/ 2147483646 h 28"/>
              <a:gd name="T4" fmla="*/ 2147483646 w 27"/>
              <a:gd name="T5" fmla="*/ 0 h 28"/>
              <a:gd name="T6" fmla="*/ 2147483646 w 27"/>
              <a:gd name="T7" fmla="*/ 0 h 28"/>
              <a:gd name="T8" fmla="*/ 2147483646 w 27"/>
              <a:gd name="T9" fmla="*/ 2147483646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28"/>
              <a:gd name="T17" fmla="*/ 27 w 27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28">
                <a:moveTo>
                  <a:pt x="18" y="28"/>
                </a:moveTo>
                <a:lnTo>
                  <a:pt x="0" y="28"/>
                </a:lnTo>
                <a:lnTo>
                  <a:pt x="9" y="0"/>
                </a:lnTo>
                <a:lnTo>
                  <a:pt x="27" y="0"/>
                </a:lnTo>
                <a:lnTo>
                  <a:pt x="18" y="28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Freeform 14">
            <a:extLst>
              <a:ext uri="{FF2B5EF4-FFF2-40B4-BE49-F238E27FC236}">
                <a16:creationId xmlns:a16="http://schemas.microsoft.com/office/drawing/2014/main" id="{667C0D1E-CCF2-4AB3-B4BD-E304CCD93281}"/>
              </a:ext>
            </a:extLst>
          </p:cNvPr>
          <p:cNvSpPr>
            <a:spLocks/>
          </p:cNvSpPr>
          <p:nvPr/>
        </p:nvSpPr>
        <p:spPr bwMode="auto">
          <a:xfrm>
            <a:off x="2254250" y="2100263"/>
            <a:ext cx="3562350" cy="828675"/>
          </a:xfrm>
          <a:custGeom>
            <a:avLst/>
            <a:gdLst>
              <a:gd name="T0" fmla="*/ 2147483646 w 2244"/>
              <a:gd name="T1" fmla="*/ 2147483646 h 522"/>
              <a:gd name="T2" fmla="*/ 2147483646 w 2244"/>
              <a:gd name="T3" fmla="*/ 2147483646 h 522"/>
              <a:gd name="T4" fmla="*/ 2147483646 w 2244"/>
              <a:gd name="T5" fmla="*/ 0 h 522"/>
              <a:gd name="T6" fmla="*/ 0 w 2244"/>
              <a:gd name="T7" fmla="*/ 2147483646 h 522"/>
              <a:gd name="T8" fmla="*/ 2147483646 w 2244"/>
              <a:gd name="T9" fmla="*/ 2147483646 h 5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4"/>
              <a:gd name="T16" fmla="*/ 0 h 522"/>
              <a:gd name="T17" fmla="*/ 2244 w 2244"/>
              <a:gd name="T18" fmla="*/ 522 h 5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4" h="522">
                <a:moveTo>
                  <a:pt x="2235" y="522"/>
                </a:moveTo>
                <a:lnTo>
                  <a:pt x="2244" y="494"/>
                </a:lnTo>
                <a:lnTo>
                  <a:pt x="9" y="0"/>
                </a:lnTo>
                <a:lnTo>
                  <a:pt x="0" y="28"/>
                </a:lnTo>
                <a:lnTo>
                  <a:pt x="2235" y="522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9" name="Oval 15">
            <a:extLst>
              <a:ext uri="{FF2B5EF4-FFF2-40B4-BE49-F238E27FC236}">
                <a16:creationId xmlns:a16="http://schemas.microsoft.com/office/drawing/2014/main" id="{07C4BDA0-6C91-4C41-9DB9-478C3754B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4572000"/>
            <a:ext cx="57150" cy="4286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00" name="Freeform 16">
            <a:extLst>
              <a:ext uri="{FF2B5EF4-FFF2-40B4-BE49-F238E27FC236}">
                <a16:creationId xmlns:a16="http://schemas.microsoft.com/office/drawing/2014/main" id="{E03DAEC8-527C-4400-B3F1-7915998D148D}"/>
              </a:ext>
            </a:extLst>
          </p:cNvPr>
          <p:cNvSpPr>
            <a:spLocks/>
          </p:cNvSpPr>
          <p:nvPr/>
        </p:nvSpPr>
        <p:spPr bwMode="auto">
          <a:xfrm>
            <a:off x="1576388" y="4594225"/>
            <a:ext cx="168275" cy="228600"/>
          </a:xfrm>
          <a:custGeom>
            <a:avLst/>
            <a:gdLst>
              <a:gd name="T0" fmla="*/ 2147483646 w 106"/>
              <a:gd name="T1" fmla="*/ 0 h 144"/>
              <a:gd name="T2" fmla="*/ 2147483646 w 106"/>
              <a:gd name="T3" fmla="*/ 0 h 144"/>
              <a:gd name="T4" fmla="*/ 2147483646 w 106"/>
              <a:gd name="T5" fmla="*/ 2147483646 h 144"/>
              <a:gd name="T6" fmla="*/ 0 w 106"/>
              <a:gd name="T7" fmla="*/ 0 h 144"/>
              <a:gd name="T8" fmla="*/ 2147483646 w 106"/>
              <a:gd name="T9" fmla="*/ 0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"/>
              <a:gd name="T16" fmla="*/ 0 h 144"/>
              <a:gd name="T17" fmla="*/ 106 w 106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" h="144">
                <a:moveTo>
                  <a:pt x="53" y="0"/>
                </a:moveTo>
                <a:lnTo>
                  <a:pt x="106" y="0"/>
                </a:lnTo>
                <a:lnTo>
                  <a:pt x="53" y="144"/>
                </a:lnTo>
                <a:lnTo>
                  <a:pt x="0" y="0"/>
                </a:lnTo>
                <a:lnTo>
                  <a:pt x="53" y="0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1" name="Freeform 17">
            <a:extLst>
              <a:ext uri="{FF2B5EF4-FFF2-40B4-BE49-F238E27FC236}">
                <a16:creationId xmlns:a16="http://schemas.microsoft.com/office/drawing/2014/main" id="{A1A9EE24-7E6E-4E71-9BE1-F21D5DB9512C}"/>
              </a:ext>
            </a:extLst>
          </p:cNvPr>
          <p:cNvSpPr>
            <a:spLocks/>
          </p:cNvSpPr>
          <p:nvPr/>
        </p:nvSpPr>
        <p:spPr bwMode="auto">
          <a:xfrm>
            <a:off x="1576388" y="4594225"/>
            <a:ext cx="168275" cy="228600"/>
          </a:xfrm>
          <a:custGeom>
            <a:avLst/>
            <a:gdLst>
              <a:gd name="T0" fmla="*/ 2147483646 w 106"/>
              <a:gd name="T1" fmla="*/ 0 h 144"/>
              <a:gd name="T2" fmla="*/ 2147483646 w 106"/>
              <a:gd name="T3" fmla="*/ 0 h 144"/>
              <a:gd name="T4" fmla="*/ 2147483646 w 106"/>
              <a:gd name="T5" fmla="*/ 2147483646 h 144"/>
              <a:gd name="T6" fmla="*/ 0 w 106"/>
              <a:gd name="T7" fmla="*/ 0 h 144"/>
              <a:gd name="T8" fmla="*/ 2147483646 w 106"/>
              <a:gd name="T9" fmla="*/ 0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"/>
              <a:gd name="T16" fmla="*/ 0 h 144"/>
              <a:gd name="T17" fmla="*/ 106 w 106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" h="144">
                <a:moveTo>
                  <a:pt x="53" y="0"/>
                </a:moveTo>
                <a:lnTo>
                  <a:pt x="106" y="0"/>
                </a:lnTo>
                <a:lnTo>
                  <a:pt x="53" y="144"/>
                </a:lnTo>
                <a:lnTo>
                  <a:pt x="0" y="0"/>
                </a:lnTo>
                <a:lnTo>
                  <a:pt x="53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2" name="Rectangle 18">
            <a:extLst>
              <a:ext uri="{FF2B5EF4-FFF2-40B4-BE49-F238E27FC236}">
                <a16:creationId xmlns:a16="http://schemas.microsoft.com/office/drawing/2014/main" id="{60502EB5-06C1-4637-BF82-1832C0C6C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2024063"/>
            <a:ext cx="57150" cy="222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03" name="Rectangle 19">
            <a:extLst>
              <a:ext uri="{FF2B5EF4-FFF2-40B4-BE49-F238E27FC236}">
                <a16:creationId xmlns:a16="http://schemas.microsoft.com/office/drawing/2014/main" id="{D240D39A-3E1F-4E83-8294-DD13A2D26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4583113"/>
            <a:ext cx="57150" cy="222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04" name="Rectangle 20">
            <a:extLst>
              <a:ext uri="{FF2B5EF4-FFF2-40B4-BE49-F238E27FC236}">
                <a16:creationId xmlns:a16="http://schemas.microsoft.com/office/drawing/2014/main" id="{5A75FEBC-EED1-4B0E-9D24-AEE3118DE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2046288"/>
            <a:ext cx="57150" cy="25368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05" name="Freeform 21">
            <a:extLst>
              <a:ext uri="{FF2B5EF4-FFF2-40B4-BE49-F238E27FC236}">
                <a16:creationId xmlns:a16="http://schemas.microsoft.com/office/drawing/2014/main" id="{56F1B672-0B2E-4ED3-83BC-D01BA7A0508B}"/>
              </a:ext>
            </a:extLst>
          </p:cNvPr>
          <p:cNvSpPr>
            <a:spLocks/>
          </p:cNvSpPr>
          <p:nvPr/>
        </p:nvSpPr>
        <p:spPr bwMode="auto">
          <a:xfrm>
            <a:off x="2692400" y="4343400"/>
            <a:ext cx="57150" cy="42863"/>
          </a:xfrm>
          <a:custGeom>
            <a:avLst/>
            <a:gdLst>
              <a:gd name="T0" fmla="*/ 2147483646 w 36"/>
              <a:gd name="T1" fmla="*/ 2147483646 h 27"/>
              <a:gd name="T2" fmla="*/ 2147483646 w 36"/>
              <a:gd name="T3" fmla="*/ 0 h 27"/>
              <a:gd name="T4" fmla="*/ 0 w 36"/>
              <a:gd name="T5" fmla="*/ 2147483646 h 27"/>
              <a:gd name="T6" fmla="*/ 0 w 36"/>
              <a:gd name="T7" fmla="*/ 2147483646 h 27"/>
              <a:gd name="T8" fmla="*/ 0 w 36"/>
              <a:gd name="T9" fmla="*/ 2147483646 h 27"/>
              <a:gd name="T10" fmla="*/ 2147483646 w 36"/>
              <a:gd name="T11" fmla="*/ 2147483646 h 27"/>
              <a:gd name="T12" fmla="*/ 2147483646 w 36"/>
              <a:gd name="T13" fmla="*/ 2147483646 h 27"/>
              <a:gd name="T14" fmla="*/ 2147483646 w 36"/>
              <a:gd name="T15" fmla="*/ 2147483646 h 27"/>
              <a:gd name="T16" fmla="*/ 2147483646 w 36"/>
              <a:gd name="T17" fmla="*/ 2147483646 h 27"/>
              <a:gd name="T18" fmla="*/ 2147483646 w 36"/>
              <a:gd name="T19" fmla="*/ 2147483646 h 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"/>
              <a:gd name="T31" fmla="*/ 0 h 27"/>
              <a:gd name="T32" fmla="*/ 36 w 36"/>
              <a:gd name="T33" fmla="*/ 27 h 2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" h="27">
                <a:moveTo>
                  <a:pt x="27" y="7"/>
                </a:moveTo>
                <a:lnTo>
                  <a:pt x="18" y="0"/>
                </a:lnTo>
                <a:lnTo>
                  <a:pt x="0" y="7"/>
                </a:lnTo>
                <a:lnTo>
                  <a:pt x="0" y="14"/>
                </a:lnTo>
                <a:lnTo>
                  <a:pt x="0" y="27"/>
                </a:lnTo>
                <a:lnTo>
                  <a:pt x="18" y="27"/>
                </a:lnTo>
                <a:lnTo>
                  <a:pt x="27" y="27"/>
                </a:lnTo>
                <a:lnTo>
                  <a:pt x="36" y="14"/>
                </a:lnTo>
                <a:lnTo>
                  <a:pt x="27" y="7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Freeform 22">
            <a:extLst>
              <a:ext uri="{FF2B5EF4-FFF2-40B4-BE49-F238E27FC236}">
                <a16:creationId xmlns:a16="http://schemas.microsoft.com/office/drawing/2014/main" id="{BEBD029D-E2A1-47BF-BBC8-59EC4E835D96}"/>
              </a:ext>
            </a:extLst>
          </p:cNvPr>
          <p:cNvSpPr>
            <a:spLocks/>
          </p:cNvSpPr>
          <p:nvPr/>
        </p:nvSpPr>
        <p:spPr bwMode="auto">
          <a:xfrm>
            <a:off x="2663825" y="4224338"/>
            <a:ext cx="282575" cy="184150"/>
          </a:xfrm>
          <a:custGeom>
            <a:avLst/>
            <a:gdLst>
              <a:gd name="T0" fmla="*/ 2147483646 w 178"/>
              <a:gd name="T1" fmla="*/ 2147483646 h 116"/>
              <a:gd name="T2" fmla="*/ 0 w 178"/>
              <a:gd name="T3" fmla="*/ 2147483646 h 116"/>
              <a:gd name="T4" fmla="*/ 2147483646 w 178"/>
              <a:gd name="T5" fmla="*/ 0 h 116"/>
              <a:gd name="T6" fmla="*/ 2147483646 w 178"/>
              <a:gd name="T7" fmla="*/ 2147483646 h 116"/>
              <a:gd name="T8" fmla="*/ 2147483646 w 178"/>
              <a:gd name="T9" fmla="*/ 2147483646 h 1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8"/>
              <a:gd name="T16" fmla="*/ 0 h 116"/>
              <a:gd name="T17" fmla="*/ 178 w 178"/>
              <a:gd name="T18" fmla="*/ 116 h 1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8" h="116">
                <a:moveTo>
                  <a:pt x="36" y="89"/>
                </a:moveTo>
                <a:lnTo>
                  <a:pt x="0" y="54"/>
                </a:lnTo>
                <a:lnTo>
                  <a:pt x="178" y="0"/>
                </a:lnTo>
                <a:lnTo>
                  <a:pt x="72" y="116"/>
                </a:lnTo>
                <a:lnTo>
                  <a:pt x="36" y="89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Freeform 23">
            <a:extLst>
              <a:ext uri="{FF2B5EF4-FFF2-40B4-BE49-F238E27FC236}">
                <a16:creationId xmlns:a16="http://schemas.microsoft.com/office/drawing/2014/main" id="{87838487-E77E-4499-B351-8D48BFEC28EB}"/>
              </a:ext>
            </a:extLst>
          </p:cNvPr>
          <p:cNvSpPr>
            <a:spLocks/>
          </p:cNvSpPr>
          <p:nvPr/>
        </p:nvSpPr>
        <p:spPr bwMode="auto">
          <a:xfrm>
            <a:off x="2663825" y="4224338"/>
            <a:ext cx="282575" cy="184150"/>
          </a:xfrm>
          <a:custGeom>
            <a:avLst/>
            <a:gdLst>
              <a:gd name="T0" fmla="*/ 2147483646 w 178"/>
              <a:gd name="T1" fmla="*/ 2147483646 h 116"/>
              <a:gd name="T2" fmla="*/ 0 w 178"/>
              <a:gd name="T3" fmla="*/ 2147483646 h 116"/>
              <a:gd name="T4" fmla="*/ 2147483646 w 178"/>
              <a:gd name="T5" fmla="*/ 0 h 116"/>
              <a:gd name="T6" fmla="*/ 2147483646 w 178"/>
              <a:gd name="T7" fmla="*/ 2147483646 h 116"/>
              <a:gd name="T8" fmla="*/ 2147483646 w 178"/>
              <a:gd name="T9" fmla="*/ 2147483646 h 1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8"/>
              <a:gd name="T16" fmla="*/ 0 h 116"/>
              <a:gd name="T17" fmla="*/ 178 w 178"/>
              <a:gd name="T18" fmla="*/ 116 h 1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8" h="116">
                <a:moveTo>
                  <a:pt x="36" y="89"/>
                </a:moveTo>
                <a:lnTo>
                  <a:pt x="0" y="54"/>
                </a:lnTo>
                <a:lnTo>
                  <a:pt x="178" y="0"/>
                </a:lnTo>
                <a:lnTo>
                  <a:pt x="72" y="116"/>
                </a:lnTo>
                <a:lnTo>
                  <a:pt x="36" y="89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Freeform 24">
            <a:extLst>
              <a:ext uri="{FF2B5EF4-FFF2-40B4-BE49-F238E27FC236}">
                <a16:creationId xmlns:a16="http://schemas.microsoft.com/office/drawing/2014/main" id="{731335BC-051A-4EBC-9BE6-5B44B37C231A}"/>
              </a:ext>
            </a:extLst>
          </p:cNvPr>
          <p:cNvSpPr>
            <a:spLocks/>
          </p:cNvSpPr>
          <p:nvPr/>
        </p:nvSpPr>
        <p:spPr bwMode="auto">
          <a:xfrm>
            <a:off x="1617663" y="5040313"/>
            <a:ext cx="71437" cy="42862"/>
          </a:xfrm>
          <a:custGeom>
            <a:avLst/>
            <a:gdLst>
              <a:gd name="T0" fmla="*/ 2147483646 w 45"/>
              <a:gd name="T1" fmla="*/ 0 h 27"/>
              <a:gd name="T2" fmla="*/ 0 w 45"/>
              <a:gd name="T3" fmla="*/ 2147483646 h 27"/>
              <a:gd name="T4" fmla="*/ 2147483646 w 45"/>
              <a:gd name="T5" fmla="*/ 2147483646 h 27"/>
              <a:gd name="T6" fmla="*/ 2147483646 w 45"/>
              <a:gd name="T7" fmla="*/ 2147483646 h 27"/>
              <a:gd name="T8" fmla="*/ 2147483646 w 45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27"/>
              <a:gd name="T17" fmla="*/ 45 w 45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27">
                <a:moveTo>
                  <a:pt x="18" y="0"/>
                </a:moveTo>
                <a:lnTo>
                  <a:pt x="0" y="7"/>
                </a:lnTo>
                <a:lnTo>
                  <a:pt x="27" y="27"/>
                </a:lnTo>
                <a:lnTo>
                  <a:pt x="45" y="20"/>
                </a:lnTo>
                <a:lnTo>
                  <a:pt x="18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Freeform 25">
            <a:extLst>
              <a:ext uri="{FF2B5EF4-FFF2-40B4-BE49-F238E27FC236}">
                <a16:creationId xmlns:a16="http://schemas.microsoft.com/office/drawing/2014/main" id="{534BE966-892F-4A8F-84CE-76456AA572A6}"/>
              </a:ext>
            </a:extLst>
          </p:cNvPr>
          <p:cNvSpPr>
            <a:spLocks/>
          </p:cNvSpPr>
          <p:nvPr/>
        </p:nvSpPr>
        <p:spPr bwMode="auto">
          <a:xfrm>
            <a:off x="2706688" y="4332288"/>
            <a:ext cx="57150" cy="53975"/>
          </a:xfrm>
          <a:custGeom>
            <a:avLst/>
            <a:gdLst>
              <a:gd name="T0" fmla="*/ 0 w 36"/>
              <a:gd name="T1" fmla="*/ 2147483646 h 34"/>
              <a:gd name="T2" fmla="*/ 2147483646 w 36"/>
              <a:gd name="T3" fmla="*/ 0 h 34"/>
              <a:gd name="T4" fmla="*/ 2147483646 w 36"/>
              <a:gd name="T5" fmla="*/ 2147483646 h 34"/>
              <a:gd name="T6" fmla="*/ 2147483646 w 36"/>
              <a:gd name="T7" fmla="*/ 2147483646 h 34"/>
              <a:gd name="T8" fmla="*/ 0 w 36"/>
              <a:gd name="T9" fmla="*/ 2147483646 h 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4"/>
              <a:gd name="T17" fmla="*/ 36 w 36"/>
              <a:gd name="T18" fmla="*/ 34 h 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4">
                <a:moveTo>
                  <a:pt x="0" y="14"/>
                </a:moveTo>
                <a:lnTo>
                  <a:pt x="18" y="0"/>
                </a:lnTo>
                <a:lnTo>
                  <a:pt x="36" y="28"/>
                </a:lnTo>
                <a:lnTo>
                  <a:pt x="27" y="34"/>
                </a:lnTo>
                <a:lnTo>
                  <a:pt x="0" y="14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Freeform 26">
            <a:extLst>
              <a:ext uri="{FF2B5EF4-FFF2-40B4-BE49-F238E27FC236}">
                <a16:creationId xmlns:a16="http://schemas.microsoft.com/office/drawing/2014/main" id="{D35B313B-E497-42FF-9522-147BB956D082}"/>
              </a:ext>
            </a:extLst>
          </p:cNvPr>
          <p:cNvSpPr>
            <a:spLocks/>
          </p:cNvSpPr>
          <p:nvPr/>
        </p:nvSpPr>
        <p:spPr bwMode="auto">
          <a:xfrm>
            <a:off x="1646238" y="4354513"/>
            <a:ext cx="1103312" cy="717550"/>
          </a:xfrm>
          <a:custGeom>
            <a:avLst/>
            <a:gdLst>
              <a:gd name="T0" fmla="*/ 0 w 695"/>
              <a:gd name="T1" fmla="*/ 2147483646 h 452"/>
              <a:gd name="T2" fmla="*/ 2147483646 w 695"/>
              <a:gd name="T3" fmla="*/ 2147483646 h 452"/>
              <a:gd name="T4" fmla="*/ 2147483646 w 695"/>
              <a:gd name="T5" fmla="*/ 2147483646 h 452"/>
              <a:gd name="T6" fmla="*/ 2147483646 w 695"/>
              <a:gd name="T7" fmla="*/ 0 h 452"/>
              <a:gd name="T8" fmla="*/ 0 w 695"/>
              <a:gd name="T9" fmla="*/ 2147483646 h 4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5"/>
              <a:gd name="T16" fmla="*/ 0 h 452"/>
              <a:gd name="T17" fmla="*/ 695 w 695"/>
              <a:gd name="T18" fmla="*/ 452 h 45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5" h="452">
                <a:moveTo>
                  <a:pt x="0" y="432"/>
                </a:moveTo>
                <a:lnTo>
                  <a:pt x="27" y="452"/>
                </a:lnTo>
                <a:lnTo>
                  <a:pt x="695" y="20"/>
                </a:lnTo>
                <a:lnTo>
                  <a:pt x="668" y="0"/>
                </a:lnTo>
                <a:lnTo>
                  <a:pt x="0" y="432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1" name="Freeform 27">
            <a:extLst>
              <a:ext uri="{FF2B5EF4-FFF2-40B4-BE49-F238E27FC236}">
                <a16:creationId xmlns:a16="http://schemas.microsoft.com/office/drawing/2014/main" id="{6E4E810F-0593-40F0-A943-C28D9215D8C2}"/>
              </a:ext>
            </a:extLst>
          </p:cNvPr>
          <p:cNvSpPr>
            <a:spLocks/>
          </p:cNvSpPr>
          <p:nvPr/>
        </p:nvSpPr>
        <p:spPr bwMode="auto">
          <a:xfrm>
            <a:off x="4133850" y="4529138"/>
            <a:ext cx="57150" cy="42862"/>
          </a:xfrm>
          <a:custGeom>
            <a:avLst/>
            <a:gdLst>
              <a:gd name="T0" fmla="*/ 2147483646 w 36"/>
              <a:gd name="T1" fmla="*/ 2147483646 h 27"/>
              <a:gd name="T2" fmla="*/ 2147483646 w 36"/>
              <a:gd name="T3" fmla="*/ 2147483646 h 27"/>
              <a:gd name="T4" fmla="*/ 2147483646 w 36"/>
              <a:gd name="T5" fmla="*/ 0 h 27"/>
              <a:gd name="T6" fmla="*/ 0 w 36"/>
              <a:gd name="T7" fmla="*/ 2147483646 h 27"/>
              <a:gd name="T8" fmla="*/ 0 w 36"/>
              <a:gd name="T9" fmla="*/ 2147483646 h 27"/>
              <a:gd name="T10" fmla="*/ 2147483646 w 36"/>
              <a:gd name="T11" fmla="*/ 2147483646 h 27"/>
              <a:gd name="T12" fmla="*/ 2147483646 w 36"/>
              <a:gd name="T13" fmla="*/ 2147483646 h 27"/>
              <a:gd name="T14" fmla="*/ 2147483646 w 36"/>
              <a:gd name="T15" fmla="*/ 2147483646 h 27"/>
              <a:gd name="T16" fmla="*/ 2147483646 w 36"/>
              <a:gd name="T17" fmla="*/ 2147483646 h 27"/>
              <a:gd name="T18" fmla="*/ 2147483646 w 36"/>
              <a:gd name="T19" fmla="*/ 2147483646 h 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"/>
              <a:gd name="T31" fmla="*/ 0 h 27"/>
              <a:gd name="T32" fmla="*/ 36 w 36"/>
              <a:gd name="T33" fmla="*/ 27 h 2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" h="27">
                <a:moveTo>
                  <a:pt x="36" y="13"/>
                </a:moveTo>
                <a:lnTo>
                  <a:pt x="27" y="6"/>
                </a:lnTo>
                <a:lnTo>
                  <a:pt x="9" y="0"/>
                </a:lnTo>
                <a:lnTo>
                  <a:pt x="0" y="6"/>
                </a:lnTo>
                <a:lnTo>
                  <a:pt x="0" y="20"/>
                </a:lnTo>
                <a:lnTo>
                  <a:pt x="9" y="27"/>
                </a:lnTo>
                <a:lnTo>
                  <a:pt x="18" y="27"/>
                </a:lnTo>
                <a:lnTo>
                  <a:pt x="27" y="20"/>
                </a:lnTo>
                <a:lnTo>
                  <a:pt x="36" y="13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2" name="Freeform 28">
            <a:extLst>
              <a:ext uri="{FF2B5EF4-FFF2-40B4-BE49-F238E27FC236}">
                <a16:creationId xmlns:a16="http://schemas.microsoft.com/office/drawing/2014/main" id="{CA605130-DDE3-4894-998B-EACC3F64CAA9}"/>
              </a:ext>
            </a:extLst>
          </p:cNvPr>
          <p:cNvSpPr>
            <a:spLocks/>
          </p:cNvSpPr>
          <p:nvPr/>
        </p:nvSpPr>
        <p:spPr bwMode="auto">
          <a:xfrm>
            <a:off x="4148138" y="4495800"/>
            <a:ext cx="296862" cy="119063"/>
          </a:xfrm>
          <a:custGeom>
            <a:avLst/>
            <a:gdLst>
              <a:gd name="T0" fmla="*/ 2147483646 w 187"/>
              <a:gd name="T1" fmla="*/ 2147483646 h 75"/>
              <a:gd name="T2" fmla="*/ 0 w 187"/>
              <a:gd name="T3" fmla="*/ 0 h 75"/>
              <a:gd name="T4" fmla="*/ 2147483646 w 187"/>
              <a:gd name="T5" fmla="*/ 0 h 75"/>
              <a:gd name="T6" fmla="*/ 2147483646 w 187"/>
              <a:gd name="T7" fmla="*/ 2147483646 h 75"/>
              <a:gd name="T8" fmla="*/ 2147483646 w 187"/>
              <a:gd name="T9" fmla="*/ 2147483646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75"/>
              <a:gd name="T17" fmla="*/ 187 w 187"/>
              <a:gd name="T18" fmla="*/ 75 h 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75">
                <a:moveTo>
                  <a:pt x="9" y="34"/>
                </a:moveTo>
                <a:lnTo>
                  <a:pt x="0" y="0"/>
                </a:lnTo>
                <a:lnTo>
                  <a:pt x="187" y="0"/>
                </a:lnTo>
                <a:lnTo>
                  <a:pt x="27" y="75"/>
                </a:lnTo>
                <a:lnTo>
                  <a:pt x="9" y="34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3" name="Freeform 29">
            <a:extLst>
              <a:ext uri="{FF2B5EF4-FFF2-40B4-BE49-F238E27FC236}">
                <a16:creationId xmlns:a16="http://schemas.microsoft.com/office/drawing/2014/main" id="{D3D7D8D9-0CD3-4664-ADCF-C959BD2B0429}"/>
              </a:ext>
            </a:extLst>
          </p:cNvPr>
          <p:cNvSpPr>
            <a:spLocks/>
          </p:cNvSpPr>
          <p:nvPr/>
        </p:nvSpPr>
        <p:spPr bwMode="auto">
          <a:xfrm>
            <a:off x="4148138" y="4495800"/>
            <a:ext cx="296862" cy="119063"/>
          </a:xfrm>
          <a:custGeom>
            <a:avLst/>
            <a:gdLst>
              <a:gd name="T0" fmla="*/ 2147483646 w 187"/>
              <a:gd name="T1" fmla="*/ 2147483646 h 75"/>
              <a:gd name="T2" fmla="*/ 0 w 187"/>
              <a:gd name="T3" fmla="*/ 0 h 75"/>
              <a:gd name="T4" fmla="*/ 2147483646 w 187"/>
              <a:gd name="T5" fmla="*/ 0 h 75"/>
              <a:gd name="T6" fmla="*/ 2147483646 w 187"/>
              <a:gd name="T7" fmla="*/ 2147483646 h 75"/>
              <a:gd name="T8" fmla="*/ 2147483646 w 187"/>
              <a:gd name="T9" fmla="*/ 2147483646 h 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75"/>
              <a:gd name="T17" fmla="*/ 187 w 187"/>
              <a:gd name="T18" fmla="*/ 75 h 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75">
                <a:moveTo>
                  <a:pt x="9" y="34"/>
                </a:moveTo>
                <a:lnTo>
                  <a:pt x="0" y="0"/>
                </a:lnTo>
                <a:lnTo>
                  <a:pt x="187" y="0"/>
                </a:lnTo>
                <a:lnTo>
                  <a:pt x="27" y="75"/>
                </a:lnTo>
                <a:lnTo>
                  <a:pt x="9" y="34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4" name="Freeform 30">
            <a:extLst>
              <a:ext uri="{FF2B5EF4-FFF2-40B4-BE49-F238E27FC236}">
                <a16:creationId xmlns:a16="http://schemas.microsoft.com/office/drawing/2014/main" id="{0AC5E63A-A56D-41C6-AF16-847E15B3CF37}"/>
              </a:ext>
            </a:extLst>
          </p:cNvPr>
          <p:cNvSpPr>
            <a:spLocks/>
          </p:cNvSpPr>
          <p:nvPr/>
        </p:nvSpPr>
        <p:spPr bwMode="auto">
          <a:xfrm>
            <a:off x="1631950" y="5029200"/>
            <a:ext cx="42863" cy="53975"/>
          </a:xfrm>
          <a:custGeom>
            <a:avLst/>
            <a:gdLst>
              <a:gd name="T0" fmla="*/ 2147483646 w 27"/>
              <a:gd name="T1" fmla="*/ 0 h 34"/>
              <a:gd name="T2" fmla="*/ 0 w 27"/>
              <a:gd name="T3" fmla="*/ 2147483646 h 34"/>
              <a:gd name="T4" fmla="*/ 2147483646 w 27"/>
              <a:gd name="T5" fmla="*/ 2147483646 h 34"/>
              <a:gd name="T6" fmla="*/ 2147483646 w 27"/>
              <a:gd name="T7" fmla="*/ 2147483646 h 34"/>
              <a:gd name="T8" fmla="*/ 2147483646 w 27"/>
              <a:gd name="T9" fmla="*/ 0 h 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34"/>
              <a:gd name="T17" fmla="*/ 27 w 27"/>
              <a:gd name="T18" fmla="*/ 34 h 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34">
                <a:moveTo>
                  <a:pt x="18" y="0"/>
                </a:moveTo>
                <a:lnTo>
                  <a:pt x="0" y="7"/>
                </a:lnTo>
                <a:lnTo>
                  <a:pt x="9" y="34"/>
                </a:lnTo>
                <a:lnTo>
                  <a:pt x="27" y="27"/>
                </a:lnTo>
                <a:lnTo>
                  <a:pt x="18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Freeform 31">
            <a:extLst>
              <a:ext uri="{FF2B5EF4-FFF2-40B4-BE49-F238E27FC236}">
                <a16:creationId xmlns:a16="http://schemas.microsoft.com/office/drawing/2014/main" id="{71C1A2DC-0E77-4965-B413-7EB575699D2C}"/>
              </a:ext>
            </a:extLst>
          </p:cNvPr>
          <p:cNvSpPr>
            <a:spLocks/>
          </p:cNvSpPr>
          <p:nvPr/>
        </p:nvSpPr>
        <p:spPr bwMode="auto">
          <a:xfrm>
            <a:off x="4148138" y="4529138"/>
            <a:ext cx="42862" cy="42862"/>
          </a:xfrm>
          <a:custGeom>
            <a:avLst/>
            <a:gdLst>
              <a:gd name="T0" fmla="*/ 0 w 27"/>
              <a:gd name="T1" fmla="*/ 0 h 27"/>
              <a:gd name="T2" fmla="*/ 2147483646 w 27"/>
              <a:gd name="T3" fmla="*/ 0 h 27"/>
              <a:gd name="T4" fmla="*/ 2147483646 w 27"/>
              <a:gd name="T5" fmla="*/ 2147483646 h 27"/>
              <a:gd name="T6" fmla="*/ 2147483646 w 27"/>
              <a:gd name="T7" fmla="*/ 2147483646 h 27"/>
              <a:gd name="T8" fmla="*/ 0 w 27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27"/>
              <a:gd name="T17" fmla="*/ 27 w 27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27">
                <a:moveTo>
                  <a:pt x="0" y="0"/>
                </a:moveTo>
                <a:lnTo>
                  <a:pt x="18" y="0"/>
                </a:lnTo>
                <a:lnTo>
                  <a:pt x="27" y="27"/>
                </a:lnTo>
                <a:lnTo>
                  <a:pt x="9" y="27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6" name="Freeform 32">
            <a:extLst>
              <a:ext uri="{FF2B5EF4-FFF2-40B4-BE49-F238E27FC236}">
                <a16:creationId xmlns:a16="http://schemas.microsoft.com/office/drawing/2014/main" id="{CB50156D-166C-4DD7-BED2-8203B6994BF9}"/>
              </a:ext>
            </a:extLst>
          </p:cNvPr>
          <p:cNvSpPr>
            <a:spLocks/>
          </p:cNvSpPr>
          <p:nvPr/>
        </p:nvSpPr>
        <p:spPr bwMode="auto">
          <a:xfrm>
            <a:off x="1660525" y="4529138"/>
            <a:ext cx="2501900" cy="542925"/>
          </a:xfrm>
          <a:custGeom>
            <a:avLst/>
            <a:gdLst>
              <a:gd name="T0" fmla="*/ 0 w 1576"/>
              <a:gd name="T1" fmla="*/ 2147483646 h 342"/>
              <a:gd name="T2" fmla="*/ 2147483646 w 1576"/>
              <a:gd name="T3" fmla="*/ 2147483646 h 342"/>
              <a:gd name="T4" fmla="*/ 2147483646 w 1576"/>
              <a:gd name="T5" fmla="*/ 2147483646 h 342"/>
              <a:gd name="T6" fmla="*/ 2147483646 w 1576"/>
              <a:gd name="T7" fmla="*/ 0 h 342"/>
              <a:gd name="T8" fmla="*/ 0 w 1576"/>
              <a:gd name="T9" fmla="*/ 2147483646 h 3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76"/>
              <a:gd name="T16" fmla="*/ 0 h 342"/>
              <a:gd name="T17" fmla="*/ 1576 w 1576"/>
              <a:gd name="T18" fmla="*/ 342 h 3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76" h="342">
                <a:moveTo>
                  <a:pt x="0" y="315"/>
                </a:moveTo>
                <a:lnTo>
                  <a:pt x="9" y="342"/>
                </a:lnTo>
                <a:lnTo>
                  <a:pt x="1576" y="27"/>
                </a:lnTo>
                <a:lnTo>
                  <a:pt x="1567" y="0"/>
                </a:lnTo>
                <a:lnTo>
                  <a:pt x="0" y="315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Oval 33">
            <a:extLst>
              <a:ext uri="{FF2B5EF4-FFF2-40B4-BE49-F238E27FC236}">
                <a16:creationId xmlns:a16="http://schemas.microsoft.com/office/drawing/2014/main" id="{B2825944-D0E0-488D-864A-EF03E982C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3" y="5029200"/>
            <a:ext cx="57150" cy="4286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18" name="Freeform 34">
            <a:extLst>
              <a:ext uri="{FF2B5EF4-FFF2-40B4-BE49-F238E27FC236}">
                <a16:creationId xmlns:a16="http://schemas.microsoft.com/office/drawing/2014/main" id="{5517C2FC-A77B-4F0E-8DE5-7007339D81C0}"/>
              </a:ext>
            </a:extLst>
          </p:cNvPr>
          <p:cNvSpPr>
            <a:spLocks/>
          </p:cNvSpPr>
          <p:nvPr/>
        </p:nvSpPr>
        <p:spPr bwMode="auto">
          <a:xfrm>
            <a:off x="1971675" y="4986338"/>
            <a:ext cx="296863" cy="130175"/>
          </a:xfrm>
          <a:custGeom>
            <a:avLst/>
            <a:gdLst>
              <a:gd name="T0" fmla="*/ 2147483646 w 187"/>
              <a:gd name="T1" fmla="*/ 2147483646 h 82"/>
              <a:gd name="T2" fmla="*/ 2147483646 w 187"/>
              <a:gd name="T3" fmla="*/ 2147483646 h 82"/>
              <a:gd name="T4" fmla="*/ 0 w 187"/>
              <a:gd name="T5" fmla="*/ 2147483646 h 82"/>
              <a:gd name="T6" fmla="*/ 2147483646 w 187"/>
              <a:gd name="T7" fmla="*/ 0 h 82"/>
              <a:gd name="T8" fmla="*/ 2147483646 w 187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82"/>
              <a:gd name="T17" fmla="*/ 187 w 187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82">
                <a:moveTo>
                  <a:pt x="187" y="41"/>
                </a:moveTo>
                <a:lnTo>
                  <a:pt x="187" y="82"/>
                </a:lnTo>
                <a:lnTo>
                  <a:pt x="0" y="41"/>
                </a:lnTo>
                <a:lnTo>
                  <a:pt x="187" y="0"/>
                </a:lnTo>
                <a:lnTo>
                  <a:pt x="187" y="41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9" name="Freeform 35">
            <a:extLst>
              <a:ext uri="{FF2B5EF4-FFF2-40B4-BE49-F238E27FC236}">
                <a16:creationId xmlns:a16="http://schemas.microsoft.com/office/drawing/2014/main" id="{9C17C7CA-2390-45D7-BE69-CEEE471B7BD6}"/>
              </a:ext>
            </a:extLst>
          </p:cNvPr>
          <p:cNvSpPr>
            <a:spLocks/>
          </p:cNvSpPr>
          <p:nvPr/>
        </p:nvSpPr>
        <p:spPr bwMode="auto">
          <a:xfrm>
            <a:off x="1971675" y="4986338"/>
            <a:ext cx="296863" cy="130175"/>
          </a:xfrm>
          <a:custGeom>
            <a:avLst/>
            <a:gdLst>
              <a:gd name="T0" fmla="*/ 2147483646 w 187"/>
              <a:gd name="T1" fmla="*/ 2147483646 h 82"/>
              <a:gd name="T2" fmla="*/ 2147483646 w 187"/>
              <a:gd name="T3" fmla="*/ 2147483646 h 82"/>
              <a:gd name="T4" fmla="*/ 0 w 187"/>
              <a:gd name="T5" fmla="*/ 2147483646 h 82"/>
              <a:gd name="T6" fmla="*/ 2147483646 w 187"/>
              <a:gd name="T7" fmla="*/ 0 h 82"/>
              <a:gd name="T8" fmla="*/ 2147483646 w 187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82"/>
              <a:gd name="T17" fmla="*/ 187 w 187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82">
                <a:moveTo>
                  <a:pt x="187" y="41"/>
                </a:moveTo>
                <a:lnTo>
                  <a:pt x="187" y="82"/>
                </a:lnTo>
                <a:lnTo>
                  <a:pt x="0" y="41"/>
                </a:lnTo>
                <a:lnTo>
                  <a:pt x="187" y="0"/>
                </a:lnTo>
                <a:lnTo>
                  <a:pt x="187" y="41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0" name="Rectangle 36">
            <a:extLst>
              <a:ext uri="{FF2B5EF4-FFF2-40B4-BE49-F238E27FC236}">
                <a16:creationId xmlns:a16="http://schemas.microsoft.com/office/drawing/2014/main" id="{4ECCF036-E7B9-41AC-940C-2C2CA2BD0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313" y="5029200"/>
            <a:ext cx="28575" cy="428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21" name="Rectangle 37">
            <a:extLst>
              <a:ext uri="{FF2B5EF4-FFF2-40B4-BE49-F238E27FC236}">
                <a16:creationId xmlns:a16="http://schemas.microsoft.com/office/drawing/2014/main" id="{FAB0648E-C1B2-482F-8380-6B854EC42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3" y="5029200"/>
            <a:ext cx="28575" cy="428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22" name="Rectangle 38">
            <a:extLst>
              <a:ext uri="{FF2B5EF4-FFF2-40B4-BE49-F238E27FC236}">
                <a16:creationId xmlns:a16="http://schemas.microsoft.com/office/drawing/2014/main" id="{1724597B-CCE8-47DE-8A81-5EC40EF34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5029200"/>
            <a:ext cx="3533775" cy="428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23" name="Freeform 39">
            <a:extLst>
              <a:ext uri="{FF2B5EF4-FFF2-40B4-BE49-F238E27FC236}">
                <a16:creationId xmlns:a16="http://schemas.microsoft.com/office/drawing/2014/main" id="{7DDB68D2-7EE8-40D7-B72E-48ACF7452BD2}"/>
              </a:ext>
            </a:extLst>
          </p:cNvPr>
          <p:cNvSpPr>
            <a:spLocks/>
          </p:cNvSpPr>
          <p:nvPr/>
        </p:nvSpPr>
        <p:spPr bwMode="auto">
          <a:xfrm>
            <a:off x="4049713" y="4244975"/>
            <a:ext cx="57150" cy="44450"/>
          </a:xfrm>
          <a:custGeom>
            <a:avLst/>
            <a:gdLst>
              <a:gd name="T0" fmla="*/ 2147483646 w 36"/>
              <a:gd name="T1" fmla="*/ 2147483646 h 28"/>
              <a:gd name="T2" fmla="*/ 2147483646 w 36"/>
              <a:gd name="T3" fmla="*/ 2147483646 h 28"/>
              <a:gd name="T4" fmla="*/ 2147483646 w 36"/>
              <a:gd name="T5" fmla="*/ 0 h 28"/>
              <a:gd name="T6" fmla="*/ 2147483646 w 36"/>
              <a:gd name="T7" fmla="*/ 0 h 28"/>
              <a:gd name="T8" fmla="*/ 0 w 36"/>
              <a:gd name="T9" fmla="*/ 2147483646 h 28"/>
              <a:gd name="T10" fmla="*/ 0 w 36"/>
              <a:gd name="T11" fmla="*/ 2147483646 h 28"/>
              <a:gd name="T12" fmla="*/ 2147483646 w 36"/>
              <a:gd name="T13" fmla="*/ 2147483646 h 28"/>
              <a:gd name="T14" fmla="*/ 2147483646 w 36"/>
              <a:gd name="T15" fmla="*/ 2147483646 h 28"/>
              <a:gd name="T16" fmla="*/ 2147483646 w 36"/>
              <a:gd name="T17" fmla="*/ 2147483646 h 28"/>
              <a:gd name="T18" fmla="*/ 2147483646 w 36"/>
              <a:gd name="T19" fmla="*/ 2147483646 h 2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"/>
              <a:gd name="T31" fmla="*/ 0 h 28"/>
              <a:gd name="T32" fmla="*/ 36 w 36"/>
              <a:gd name="T33" fmla="*/ 28 h 2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" h="28">
                <a:moveTo>
                  <a:pt x="36" y="21"/>
                </a:moveTo>
                <a:lnTo>
                  <a:pt x="36" y="7"/>
                </a:lnTo>
                <a:lnTo>
                  <a:pt x="27" y="0"/>
                </a:lnTo>
                <a:lnTo>
                  <a:pt x="9" y="0"/>
                </a:lnTo>
                <a:lnTo>
                  <a:pt x="0" y="7"/>
                </a:lnTo>
                <a:lnTo>
                  <a:pt x="0" y="21"/>
                </a:lnTo>
                <a:lnTo>
                  <a:pt x="9" y="28"/>
                </a:lnTo>
                <a:lnTo>
                  <a:pt x="27" y="28"/>
                </a:lnTo>
                <a:lnTo>
                  <a:pt x="36" y="21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4" name="Freeform 40">
            <a:extLst>
              <a:ext uri="{FF2B5EF4-FFF2-40B4-BE49-F238E27FC236}">
                <a16:creationId xmlns:a16="http://schemas.microsoft.com/office/drawing/2014/main" id="{D8E7A501-B7DA-4E46-931A-8503D718F7D0}"/>
              </a:ext>
            </a:extLst>
          </p:cNvPr>
          <p:cNvSpPr>
            <a:spLocks/>
          </p:cNvSpPr>
          <p:nvPr/>
        </p:nvSpPr>
        <p:spPr bwMode="auto">
          <a:xfrm>
            <a:off x="4064000" y="4202113"/>
            <a:ext cx="296863" cy="130175"/>
          </a:xfrm>
          <a:custGeom>
            <a:avLst/>
            <a:gdLst>
              <a:gd name="T0" fmla="*/ 2147483646 w 187"/>
              <a:gd name="T1" fmla="*/ 2147483646 h 82"/>
              <a:gd name="T2" fmla="*/ 2147483646 w 187"/>
              <a:gd name="T3" fmla="*/ 0 h 82"/>
              <a:gd name="T4" fmla="*/ 2147483646 w 187"/>
              <a:gd name="T5" fmla="*/ 2147483646 h 82"/>
              <a:gd name="T6" fmla="*/ 0 w 187"/>
              <a:gd name="T7" fmla="*/ 2147483646 h 82"/>
              <a:gd name="T8" fmla="*/ 2147483646 w 187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82"/>
              <a:gd name="T17" fmla="*/ 187 w 187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82">
                <a:moveTo>
                  <a:pt x="18" y="41"/>
                </a:moveTo>
                <a:lnTo>
                  <a:pt x="27" y="0"/>
                </a:lnTo>
                <a:lnTo>
                  <a:pt x="187" y="82"/>
                </a:lnTo>
                <a:lnTo>
                  <a:pt x="0" y="82"/>
                </a:lnTo>
                <a:lnTo>
                  <a:pt x="18" y="41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5" name="Freeform 41">
            <a:extLst>
              <a:ext uri="{FF2B5EF4-FFF2-40B4-BE49-F238E27FC236}">
                <a16:creationId xmlns:a16="http://schemas.microsoft.com/office/drawing/2014/main" id="{753FCB26-EC73-49CE-AAEA-42442EDF7908}"/>
              </a:ext>
            </a:extLst>
          </p:cNvPr>
          <p:cNvSpPr>
            <a:spLocks/>
          </p:cNvSpPr>
          <p:nvPr/>
        </p:nvSpPr>
        <p:spPr bwMode="auto">
          <a:xfrm>
            <a:off x="4064000" y="4202113"/>
            <a:ext cx="296863" cy="130175"/>
          </a:xfrm>
          <a:custGeom>
            <a:avLst/>
            <a:gdLst>
              <a:gd name="T0" fmla="*/ 2147483646 w 187"/>
              <a:gd name="T1" fmla="*/ 2147483646 h 82"/>
              <a:gd name="T2" fmla="*/ 2147483646 w 187"/>
              <a:gd name="T3" fmla="*/ 0 h 82"/>
              <a:gd name="T4" fmla="*/ 2147483646 w 187"/>
              <a:gd name="T5" fmla="*/ 2147483646 h 82"/>
              <a:gd name="T6" fmla="*/ 0 w 187"/>
              <a:gd name="T7" fmla="*/ 2147483646 h 82"/>
              <a:gd name="T8" fmla="*/ 2147483646 w 187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82"/>
              <a:gd name="T17" fmla="*/ 187 w 187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82">
                <a:moveTo>
                  <a:pt x="18" y="41"/>
                </a:moveTo>
                <a:lnTo>
                  <a:pt x="27" y="0"/>
                </a:lnTo>
                <a:lnTo>
                  <a:pt x="187" y="82"/>
                </a:lnTo>
                <a:lnTo>
                  <a:pt x="0" y="82"/>
                </a:lnTo>
                <a:lnTo>
                  <a:pt x="18" y="41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6" name="Freeform 42">
            <a:extLst>
              <a:ext uri="{FF2B5EF4-FFF2-40B4-BE49-F238E27FC236}">
                <a16:creationId xmlns:a16="http://schemas.microsoft.com/office/drawing/2014/main" id="{E190A549-46D6-4C6A-B4D6-95CDE10A4287}"/>
              </a:ext>
            </a:extLst>
          </p:cNvPr>
          <p:cNvSpPr>
            <a:spLocks/>
          </p:cNvSpPr>
          <p:nvPr/>
        </p:nvSpPr>
        <p:spPr bwMode="auto">
          <a:xfrm>
            <a:off x="3130550" y="4027488"/>
            <a:ext cx="42863" cy="44450"/>
          </a:xfrm>
          <a:custGeom>
            <a:avLst/>
            <a:gdLst>
              <a:gd name="T0" fmla="*/ 2147483646 w 27"/>
              <a:gd name="T1" fmla="*/ 0 h 28"/>
              <a:gd name="T2" fmla="*/ 2147483646 w 27"/>
              <a:gd name="T3" fmla="*/ 0 h 28"/>
              <a:gd name="T4" fmla="*/ 0 w 27"/>
              <a:gd name="T5" fmla="*/ 2147483646 h 28"/>
              <a:gd name="T6" fmla="*/ 2147483646 w 27"/>
              <a:gd name="T7" fmla="*/ 2147483646 h 28"/>
              <a:gd name="T8" fmla="*/ 2147483646 w 27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28"/>
              <a:gd name="T17" fmla="*/ 27 w 27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28">
                <a:moveTo>
                  <a:pt x="27" y="0"/>
                </a:moveTo>
                <a:lnTo>
                  <a:pt x="9" y="0"/>
                </a:lnTo>
                <a:lnTo>
                  <a:pt x="0" y="28"/>
                </a:lnTo>
                <a:lnTo>
                  <a:pt x="18" y="28"/>
                </a:lnTo>
                <a:lnTo>
                  <a:pt x="27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7" name="Freeform 43">
            <a:extLst>
              <a:ext uri="{FF2B5EF4-FFF2-40B4-BE49-F238E27FC236}">
                <a16:creationId xmlns:a16="http://schemas.microsoft.com/office/drawing/2014/main" id="{60D710DF-3960-481A-81E9-5E6C528E2FF3}"/>
              </a:ext>
            </a:extLst>
          </p:cNvPr>
          <p:cNvSpPr>
            <a:spLocks/>
          </p:cNvSpPr>
          <p:nvPr/>
        </p:nvSpPr>
        <p:spPr bwMode="auto">
          <a:xfrm>
            <a:off x="4078288" y="4244975"/>
            <a:ext cx="41275" cy="55563"/>
          </a:xfrm>
          <a:custGeom>
            <a:avLst/>
            <a:gdLst>
              <a:gd name="T0" fmla="*/ 2147483646 w 26"/>
              <a:gd name="T1" fmla="*/ 0 h 35"/>
              <a:gd name="T2" fmla="*/ 2147483646 w 26"/>
              <a:gd name="T3" fmla="*/ 2147483646 h 35"/>
              <a:gd name="T4" fmla="*/ 2147483646 w 26"/>
              <a:gd name="T5" fmla="*/ 2147483646 h 35"/>
              <a:gd name="T6" fmla="*/ 0 w 26"/>
              <a:gd name="T7" fmla="*/ 2147483646 h 35"/>
              <a:gd name="T8" fmla="*/ 2147483646 w 26"/>
              <a:gd name="T9" fmla="*/ 0 h 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35"/>
              <a:gd name="T17" fmla="*/ 26 w 26"/>
              <a:gd name="T18" fmla="*/ 35 h 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35">
                <a:moveTo>
                  <a:pt x="9" y="0"/>
                </a:moveTo>
                <a:lnTo>
                  <a:pt x="26" y="7"/>
                </a:lnTo>
                <a:lnTo>
                  <a:pt x="18" y="35"/>
                </a:lnTo>
                <a:lnTo>
                  <a:pt x="0" y="28"/>
                </a:lnTo>
                <a:lnTo>
                  <a:pt x="9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8" name="Freeform 44">
            <a:extLst>
              <a:ext uri="{FF2B5EF4-FFF2-40B4-BE49-F238E27FC236}">
                <a16:creationId xmlns:a16="http://schemas.microsoft.com/office/drawing/2014/main" id="{E8B01D35-0E2B-441E-A245-5802D2684A90}"/>
              </a:ext>
            </a:extLst>
          </p:cNvPr>
          <p:cNvSpPr>
            <a:spLocks/>
          </p:cNvSpPr>
          <p:nvPr/>
        </p:nvSpPr>
        <p:spPr bwMode="auto">
          <a:xfrm>
            <a:off x="3159125" y="4027488"/>
            <a:ext cx="933450" cy="261937"/>
          </a:xfrm>
          <a:custGeom>
            <a:avLst/>
            <a:gdLst>
              <a:gd name="T0" fmla="*/ 2147483646 w 588"/>
              <a:gd name="T1" fmla="*/ 0 h 165"/>
              <a:gd name="T2" fmla="*/ 0 w 588"/>
              <a:gd name="T3" fmla="*/ 2147483646 h 165"/>
              <a:gd name="T4" fmla="*/ 2147483646 w 588"/>
              <a:gd name="T5" fmla="*/ 2147483646 h 165"/>
              <a:gd name="T6" fmla="*/ 2147483646 w 588"/>
              <a:gd name="T7" fmla="*/ 2147483646 h 165"/>
              <a:gd name="T8" fmla="*/ 2147483646 w 588"/>
              <a:gd name="T9" fmla="*/ 0 h 1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8"/>
              <a:gd name="T16" fmla="*/ 0 h 165"/>
              <a:gd name="T17" fmla="*/ 588 w 588"/>
              <a:gd name="T18" fmla="*/ 165 h 16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8" h="165">
                <a:moveTo>
                  <a:pt x="9" y="0"/>
                </a:moveTo>
                <a:lnTo>
                  <a:pt x="0" y="28"/>
                </a:lnTo>
                <a:lnTo>
                  <a:pt x="579" y="165"/>
                </a:lnTo>
                <a:lnTo>
                  <a:pt x="588" y="137"/>
                </a:lnTo>
                <a:lnTo>
                  <a:pt x="9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9" name="Freeform 45">
            <a:extLst>
              <a:ext uri="{FF2B5EF4-FFF2-40B4-BE49-F238E27FC236}">
                <a16:creationId xmlns:a16="http://schemas.microsoft.com/office/drawing/2014/main" id="{030F00BD-75E1-4217-950D-72D86F4D9633}"/>
              </a:ext>
            </a:extLst>
          </p:cNvPr>
          <p:cNvSpPr>
            <a:spLocks/>
          </p:cNvSpPr>
          <p:nvPr/>
        </p:nvSpPr>
        <p:spPr bwMode="auto">
          <a:xfrm>
            <a:off x="5321300" y="4724400"/>
            <a:ext cx="57150" cy="42863"/>
          </a:xfrm>
          <a:custGeom>
            <a:avLst/>
            <a:gdLst>
              <a:gd name="T0" fmla="*/ 2147483646 w 36"/>
              <a:gd name="T1" fmla="*/ 2147483646 h 27"/>
              <a:gd name="T2" fmla="*/ 2147483646 w 36"/>
              <a:gd name="T3" fmla="*/ 2147483646 h 27"/>
              <a:gd name="T4" fmla="*/ 2147483646 w 36"/>
              <a:gd name="T5" fmla="*/ 2147483646 h 27"/>
              <a:gd name="T6" fmla="*/ 2147483646 w 36"/>
              <a:gd name="T7" fmla="*/ 0 h 27"/>
              <a:gd name="T8" fmla="*/ 0 w 36"/>
              <a:gd name="T9" fmla="*/ 2147483646 h 27"/>
              <a:gd name="T10" fmla="*/ 0 w 36"/>
              <a:gd name="T11" fmla="*/ 2147483646 h 27"/>
              <a:gd name="T12" fmla="*/ 2147483646 w 36"/>
              <a:gd name="T13" fmla="*/ 2147483646 h 27"/>
              <a:gd name="T14" fmla="*/ 2147483646 w 36"/>
              <a:gd name="T15" fmla="*/ 2147483646 h 27"/>
              <a:gd name="T16" fmla="*/ 2147483646 w 36"/>
              <a:gd name="T17" fmla="*/ 2147483646 h 27"/>
              <a:gd name="T18" fmla="*/ 2147483646 w 36"/>
              <a:gd name="T19" fmla="*/ 2147483646 h 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"/>
              <a:gd name="T31" fmla="*/ 0 h 27"/>
              <a:gd name="T32" fmla="*/ 36 w 36"/>
              <a:gd name="T33" fmla="*/ 27 h 2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" h="27">
                <a:moveTo>
                  <a:pt x="27" y="21"/>
                </a:moveTo>
                <a:lnTo>
                  <a:pt x="36" y="14"/>
                </a:lnTo>
                <a:lnTo>
                  <a:pt x="27" y="7"/>
                </a:lnTo>
                <a:lnTo>
                  <a:pt x="18" y="0"/>
                </a:lnTo>
                <a:lnTo>
                  <a:pt x="0" y="7"/>
                </a:lnTo>
                <a:lnTo>
                  <a:pt x="0" y="14"/>
                </a:lnTo>
                <a:lnTo>
                  <a:pt x="9" y="27"/>
                </a:lnTo>
                <a:lnTo>
                  <a:pt x="18" y="27"/>
                </a:lnTo>
                <a:lnTo>
                  <a:pt x="27" y="21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0" name="Freeform 46">
            <a:extLst>
              <a:ext uri="{FF2B5EF4-FFF2-40B4-BE49-F238E27FC236}">
                <a16:creationId xmlns:a16="http://schemas.microsoft.com/office/drawing/2014/main" id="{A065D584-9453-4558-9CAE-CC8827E278C0}"/>
              </a:ext>
            </a:extLst>
          </p:cNvPr>
          <p:cNvSpPr>
            <a:spLocks/>
          </p:cNvSpPr>
          <p:nvPr/>
        </p:nvSpPr>
        <p:spPr bwMode="auto">
          <a:xfrm>
            <a:off x="5294313" y="4702175"/>
            <a:ext cx="282575" cy="185738"/>
          </a:xfrm>
          <a:custGeom>
            <a:avLst/>
            <a:gdLst>
              <a:gd name="T0" fmla="*/ 2147483646 w 178"/>
              <a:gd name="T1" fmla="*/ 2147483646 h 117"/>
              <a:gd name="T2" fmla="*/ 2147483646 w 178"/>
              <a:gd name="T3" fmla="*/ 0 h 117"/>
              <a:gd name="T4" fmla="*/ 2147483646 w 178"/>
              <a:gd name="T5" fmla="*/ 2147483646 h 117"/>
              <a:gd name="T6" fmla="*/ 0 w 178"/>
              <a:gd name="T7" fmla="*/ 2147483646 h 117"/>
              <a:gd name="T8" fmla="*/ 2147483646 w 178"/>
              <a:gd name="T9" fmla="*/ 2147483646 h 1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8"/>
              <a:gd name="T16" fmla="*/ 0 h 117"/>
              <a:gd name="T17" fmla="*/ 178 w 178"/>
              <a:gd name="T18" fmla="*/ 117 h 1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8" h="117">
                <a:moveTo>
                  <a:pt x="35" y="28"/>
                </a:moveTo>
                <a:lnTo>
                  <a:pt x="71" y="0"/>
                </a:lnTo>
                <a:lnTo>
                  <a:pt x="178" y="117"/>
                </a:lnTo>
                <a:lnTo>
                  <a:pt x="0" y="62"/>
                </a:lnTo>
                <a:lnTo>
                  <a:pt x="35" y="28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1" name="Freeform 47">
            <a:extLst>
              <a:ext uri="{FF2B5EF4-FFF2-40B4-BE49-F238E27FC236}">
                <a16:creationId xmlns:a16="http://schemas.microsoft.com/office/drawing/2014/main" id="{BA627486-82FB-4A3E-B3BE-B15E0787B540}"/>
              </a:ext>
            </a:extLst>
          </p:cNvPr>
          <p:cNvSpPr>
            <a:spLocks/>
          </p:cNvSpPr>
          <p:nvPr/>
        </p:nvSpPr>
        <p:spPr bwMode="auto">
          <a:xfrm>
            <a:off x="5294313" y="4702175"/>
            <a:ext cx="282575" cy="185738"/>
          </a:xfrm>
          <a:custGeom>
            <a:avLst/>
            <a:gdLst>
              <a:gd name="T0" fmla="*/ 2147483646 w 178"/>
              <a:gd name="T1" fmla="*/ 2147483646 h 117"/>
              <a:gd name="T2" fmla="*/ 2147483646 w 178"/>
              <a:gd name="T3" fmla="*/ 0 h 117"/>
              <a:gd name="T4" fmla="*/ 2147483646 w 178"/>
              <a:gd name="T5" fmla="*/ 2147483646 h 117"/>
              <a:gd name="T6" fmla="*/ 0 w 178"/>
              <a:gd name="T7" fmla="*/ 2147483646 h 117"/>
              <a:gd name="T8" fmla="*/ 2147483646 w 178"/>
              <a:gd name="T9" fmla="*/ 2147483646 h 1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8"/>
              <a:gd name="T16" fmla="*/ 0 h 117"/>
              <a:gd name="T17" fmla="*/ 178 w 178"/>
              <a:gd name="T18" fmla="*/ 117 h 1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8" h="117">
                <a:moveTo>
                  <a:pt x="35" y="28"/>
                </a:moveTo>
                <a:lnTo>
                  <a:pt x="71" y="0"/>
                </a:lnTo>
                <a:lnTo>
                  <a:pt x="178" y="117"/>
                </a:lnTo>
                <a:lnTo>
                  <a:pt x="0" y="62"/>
                </a:lnTo>
                <a:lnTo>
                  <a:pt x="35" y="28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2" name="Freeform 48">
            <a:extLst>
              <a:ext uri="{FF2B5EF4-FFF2-40B4-BE49-F238E27FC236}">
                <a16:creationId xmlns:a16="http://schemas.microsoft.com/office/drawing/2014/main" id="{8EE90B32-8D21-4951-80FB-87EDBCDBC63C}"/>
              </a:ext>
            </a:extLst>
          </p:cNvPr>
          <p:cNvSpPr>
            <a:spLocks/>
          </p:cNvSpPr>
          <p:nvPr/>
        </p:nvSpPr>
        <p:spPr bwMode="auto">
          <a:xfrm>
            <a:off x="4629150" y="4300538"/>
            <a:ext cx="71438" cy="53975"/>
          </a:xfrm>
          <a:custGeom>
            <a:avLst/>
            <a:gdLst>
              <a:gd name="T0" fmla="*/ 2147483646 w 45"/>
              <a:gd name="T1" fmla="*/ 2147483646 h 34"/>
              <a:gd name="T2" fmla="*/ 2147483646 w 45"/>
              <a:gd name="T3" fmla="*/ 0 h 34"/>
              <a:gd name="T4" fmla="*/ 0 w 45"/>
              <a:gd name="T5" fmla="*/ 2147483646 h 34"/>
              <a:gd name="T6" fmla="*/ 2147483646 w 45"/>
              <a:gd name="T7" fmla="*/ 2147483646 h 34"/>
              <a:gd name="T8" fmla="*/ 2147483646 w 45"/>
              <a:gd name="T9" fmla="*/ 2147483646 h 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34"/>
              <a:gd name="T17" fmla="*/ 45 w 45"/>
              <a:gd name="T18" fmla="*/ 34 h 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34">
                <a:moveTo>
                  <a:pt x="45" y="13"/>
                </a:moveTo>
                <a:lnTo>
                  <a:pt x="27" y="0"/>
                </a:lnTo>
                <a:lnTo>
                  <a:pt x="0" y="27"/>
                </a:lnTo>
                <a:lnTo>
                  <a:pt x="18" y="34"/>
                </a:lnTo>
                <a:lnTo>
                  <a:pt x="45" y="13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3" name="Freeform 49">
            <a:extLst>
              <a:ext uri="{FF2B5EF4-FFF2-40B4-BE49-F238E27FC236}">
                <a16:creationId xmlns:a16="http://schemas.microsoft.com/office/drawing/2014/main" id="{DBE3B775-CA54-41C0-9ACC-34FF98FFAEE1}"/>
              </a:ext>
            </a:extLst>
          </p:cNvPr>
          <p:cNvSpPr>
            <a:spLocks/>
          </p:cNvSpPr>
          <p:nvPr/>
        </p:nvSpPr>
        <p:spPr bwMode="auto">
          <a:xfrm>
            <a:off x="5335588" y="4735513"/>
            <a:ext cx="57150" cy="42862"/>
          </a:xfrm>
          <a:custGeom>
            <a:avLst/>
            <a:gdLst>
              <a:gd name="T0" fmla="*/ 2147483646 w 36"/>
              <a:gd name="T1" fmla="*/ 0 h 27"/>
              <a:gd name="T2" fmla="*/ 2147483646 w 36"/>
              <a:gd name="T3" fmla="*/ 2147483646 h 27"/>
              <a:gd name="T4" fmla="*/ 2147483646 w 36"/>
              <a:gd name="T5" fmla="*/ 2147483646 h 27"/>
              <a:gd name="T6" fmla="*/ 0 w 36"/>
              <a:gd name="T7" fmla="*/ 2147483646 h 27"/>
              <a:gd name="T8" fmla="*/ 2147483646 w 36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27"/>
              <a:gd name="T17" fmla="*/ 36 w 36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27">
                <a:moveTo>
                  <a:pt x="27" y="0"/>
                </a:moveTo>
                <a:lnTo>
                  <a:pt x="36" y="7"/>
                </a:lnTo>
                <a:lnTo>
                  <a:pt x="18" y="27"/>
                </a:lnTo>
                <a:lnTo>
                  <a:pt x="0" y="20"/>
                </a:lnTo>
                <a:lnTo>
                  <a:pt x="27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4" name="Freeform 50">
            <a:extLst>
              <a:ext uri="{FF2B5EF4-FFF2-40B4-BE49-F238E27FC236}">
                <a16:creationId xmlns:a16="http://schemas.microsoft.com/office/drawing/2014/main" id="{36D06C8C-4208-4EEB-960B-CBDC9048CB8F}"/>
              </a:ext>
            </a:extLst>
          </p:cNvPr>
          <p:cNvSpPr>
            <a:spLocks/>
          </p:cNvSpPr>
          <p:nvPr/>
        </p:nvSpPr>
        <p:spPr bwMode="auto">
          <a:xfrm>
            <a:off x="4657725" y="4321175"/>
            <a:ext cx="720725" cy="446088"/>
          </a:xfrm>
          <a:custGeom>
            <a:avLst/>
            <a:gdLst>
              <a:gd name="T0" fmla="*/ 2147483646 w 454"/>
              <a:gd name="T1" fmla="*/ 0 h 281"/>
              <a:gd name="T2" fmla="*/ 0 w 454"/>
              <a:gd name="T3" fmla="*/ 2147483646 h 281"/>
              <a:gd name="T4" fmla="*/ 2147483646 w 454"/>
              <a:gd name="T5" fmla="*/ 2147483646 h 281"/>
              <a:gd name="T6" fmla="*/ 2147483646 w 454"/>
              <a:gd name="T7" fmla="*/ 2147483646 h 281"/>
              <a:gd name="T8" fmla="*/ 2147483646 w 454"/>
              <a:gd name="T9" fmla="*/ 0 h 2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4"/>
              <a:gd name="T16" fmla="*/ 0 h 281"/>
              <a:gd name="T17" fmla="*/ 454 w 454"/>
              <a:gd name="T18" fmla="*/ 281 h 2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4" h="281">
                <a:moveTo>
                  <a:pt x="27" y="0"/>
                </a:moveTo>
                <a:lnTo>
                  <a:pt x="0" y="21"/>
                </a:lnTo>
                <a:lnTo>
                  <a:pt x="427" y="281"/>
                </a:lnTo>
                <a:lnTo>
                  <a:pt x="454" y="261"/>
                </a:lnTo>
                <a:lnTo>
                  <a:pt x="27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5" name="Freeform 51">
            <a:extLst>
              <a:ext uri="{FF2B5EF4-FFF2-40B4-BE49-F238E27FC236}">
                <a16:creationId xmlns:a16="http://schemas.microsoft.com/office/drawing/2014/main" id="{EAEE68ED-7A96-4F08-A54E-10A235644908}"/>
              </a:ext>
            </a:extLst>
          </p:cNvPr>
          <p:cNvSpPr>
            <a:spLocks/>
          </p:cNvSpPr>
          <p:nvPr/>
        </p:nvSpPr>
        <p:spPr bwMode="auto">
          <a:xfrm>
            <a:off x="5165725" y="2917825"/>
            <a:ext cx="57150" cy="42863"/>
          </a:xfrm>
          <a:custGeom>
            <a:avLst/>
            <a:gdLst>
              <a:gd name="T0" fmla="*/ 2147483646 w 36"/>
              <a:gd name="T1" fmla="*/ 2147483646 h 27"/>
              <a:gd name="T2" fmla="*/ 2147483646 w 36"/>
              <a:gd name="T3" fmla="*/ 2147483646 h 27"/>
              <a:gd name="T4" fmla="*/ 2147483646 w 36"/>
              <a:gd name="T5" fmla="*/ 0 h 27"/>
              <a:gd name="T6" fmla="*/ 2147483646 w 36"/>
              <a:gd name="T7" fmla="*/ 2147483646 h 27"/>
              <a:gd name="T8" fmla="*/ 0 w 36"/>
              <a:gd name="T9" fmla="*/ 2147483646 h 27"/>
              <a:gd name="T10" fmla="*/ 2147483646 w 36"/>
              <a:gd name="T11" fmla="*/ 2147483646 h 27"/>
              <a:gd name="T12" fmla="*/ 2147483646 w 36"/>
              <a:gd name="T13" fmla="*/ 2147483646 h 27"/>
              <a:gd name="T14" fmla="*/ 2147483646 w 36"/>
              <a:gd name="T15" fmla="*/ 2147483646 h 27"/>
              <a:gd name="T16" fmla="*/ 2147483646 w 36"/>
              <a:gd name="T17" fmla="*/ 2147483646 h 27"/>
              <a:gd name="T18" fmla="*/ 2147483646 w 36"/>
              <a:gd name="T19" fmla="*/ 2147483646 h 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"/>
              <a:gd name="T31" fmla="*/ 0 h 27"/>
              <a:gd name="T32" fmla="*/ 36 w 36"/>
              <a:gd name="T33" fmla="*/ 27 h 2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" h="27">
                <a:moveTo>
                  <a:pt x="36" y="13"/>
                </a:moveTo>
                <a:lnTo>
                  <a:pt x="27" y="7"/>
                </a:lnTo>
                <a:lnTo>
                  <a:pt x="18" y="0"/>
                </a:lnTo>
                <a:lnTo>
                  <a:pt x="9" y="7"/>
                </a:lnTo>
                <a:lnTo>
                  <a:pt x="0" y="20"/>
                </a:lnTo>
                <a:lnTo>
                  <a:pt x="9" y="27"/>
                </a:lnTo>
                <a:lnTo>
                  <a:pt x="18" y="27"/>
                </a:lnTo>
                <a:lnTo>
                  <a:pt x="36" y="27"/>
                </a:lnTo>
                <a:lnTo>
                  <a:pt x="36" y="13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6" name="Freeform 52">
            <a:extLst>
              <a:ext uri="{FF2B5EF4-FFF2-40B4-BE49-F238E27FC236}">
                <a16:creationId xmlns:a16="http://schemas.microsoft.com/office/drawing/2014/main" id="{C1122F7F-E232-4B38-A5D9-EE2D3E62FB47}"/>
              </a:ext>
            </a:extLst>
          </p:cNvPr>
          <p:cNvSpPr>
            <a:spLocks/>
          </p:cNvSpPr>
          <p:nvPr/>
        </p:nvSpPr>
        <p:spPr bwMode="auto">
          <a:xfrm>
            <a:off x="5194300" y="2873375"/>
            <a:ext cx="296863" cy="131763"/>
          </a:xfrm>
          <a:custGeom>
            <a:avLst/>
            <a:gdLst>
              <a:gd name="T0" fmla="*/ 2147483646 w 187"/>
              <a:gd name="T1" fmla="*/ 2147483646 h 83"/>
              <a:gd name="T2" fmla="*/ 0 w 187"/>
              <a:gd name="T3" fmla="*/ 0 h 83"/>
              <a:gd name="T4" fmla="*/ 2147483646 w 187"/>
              <a:gd name="T5" fmla="*/ 2147483646 h 83"/>
              <a:gd name="T6" fmla="*/ 2147483646 w 187"/>
              <a:gd name="T7" fmla="*/ 2147483646 h 83"/>
              <a:gd name="T8" fmla="*/ 2147483646 w 187"/>
              <a:gd name="T9" fmla="*/ 2147483646 h 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83"/>
              <a:gd name="T17" fmla="*/ 187 w 187"/>
              <a:gd name="T18" fmla="*/ 83 h 8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83">
                <a:moveTo>
                  <a:pt x="9" y="41"/>
                </a:moveTo>
                <a:lnTo>
                  <a:pt x="0" y="0"/>
                </a:lnTo>
                <a:lnTo>
                  <a:pt x="187" y="28"/>
                </a:lnTo>
                <a:lnTo>
                  <a:pt x="9" y="83"/>
                </a:lnTo>
                <a:lnTo>
                  <a:pt x="9" y="41"/>
                </a:lnTo>
                <a:close/>
              </a:path>
            </a:pathLst>
          </a:custGeom>
          <a:noFill/>
          <a:ln w="14288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7" name="Freeform 53">
            <a:extLst>
              <a:ext uri="{FF2B5EF4-FFF2-40B4-BE49-F238E27FC236}">
                <a16:creationId xmlns:a16="http://schemas.microsoft.com/office/drawing/2014/main" id="{EAA743E2-A1F9-4128-84C5-A39E3689E4DB}"/>
              </a:ext>
            </a:extLst>
          </p:cNvPr>
          <p:cNvSpPr>
            <a:spLocks/>
          </p:cNvSpPr>
          <p:nvPr/>
        </p:nvSpPr>
        <p:spPr bwMode="auto">
          <a:xfrm>
            <a:off x="5194300" y="2873375"/>
            <a:ext cx="296863" cy="131763"/>
          </a:xfrm>
          <a:custGeom>
            <a:avLst/>
            <a:gdLst>
              <a:gd name="T0" fmla="*/ 2147483646 w 187"/>
              <a:gd name="T1" fmla="*/ 2147483646 h 83"/>
              <a:gd name="T2" fmla="*/ 0 w 187"/>
              <a:gd name="T3" fmla="*/ 0 h 83"/>
              <a:gd name="T4" fmla="*/ 2147483646 w 187"/>
              <a:gd name="T5" fmla="*/ 2147483646 h 83"/>
              <a:gd name="T6" fmla="*/ 2147483646 w 187"/>
              <a:gd name="T7" fmla="*/ 2147483646 h 83"/>
              <a:gd name="T8" fmla="*/ 2147483646 w 187"/>
              <a:gd name="T9" fmla="*/ 2147483646 h 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"/>
              <a:gd name="T16" fmla="*/ 0 h 83"/>
              <a:gd name="T17" fmla="*/ 187 w 187"/>
              <a:gd name="T18" fmla="*/ 83 h 8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" h="83">
                <a:moveTo>
                  <a:pt x="9" y="41"/>
                </a:moveTo>
                <a:lnTo>
                  <a:pt x="0" y="0"/>
                </a:lnTo>
                <a:lnTo>
                  <a:pt x="187" y="28"/>
                </a:lnTo>
                <a:lnTo>
                  <a:pt x="9" y="83"/>
                </a:lnTo>
                <a:lnTo>
                  <a:pt x="9" y="41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8" name="Freeform 54">
            <a:extLst>
              <a:ext uri="{FF2B5EF4-FFF2-40B4-BE49-F238E27FC236}">
                <a16:creationId xmlns:a16="http://schemas.microsoft.com/office/drawing/2014/main" id="{12A115D3-FF91-4C2A-B11E-61ABA13FEA6D}"/>
              </a:ext>
            </a:extLst>
          </p:cNvPr>
          <p:cNvSpPr>
            <a:spLocks/>
          </p:cNvSpPr>
          <p:nvPr/>
        </p:nvSpPr>
        <p:spPr bwMode="auto">
          <a:xfrm>
            <a:off x="4078288" y="3025775"/>
            <a:ext cx="41275" cy="55563"/>
          </a:xfrm>
          <a:custGeom>
            <a:avLst/>
            <a:gdLst>
              <a:gd name="T0" fmla="*/ 2147483646 w 26"/>
              <a:gd name="T1" fmla="*/ 0 h 35"/>
              <a:gd name="T2" fmla="*/ 0 w 26"/>
              <a:gd name="T3" fmla="*/ 0 h 35"/>
              <a:gd name="T4" fmla="*/ 0 w 26"/>
              <a:gd name="T5" fmla="*/ 2147483646 h 35"/>
              <a:gd name="T6" fmla="*/ 2147483646 w 26"/>
              <a:gd name="T7" fmla="*/ 2147483646 h 35"/>
              <a:gd name="T8" fmla="*/ 2147483646 w 26"/>
              <a:gd name="T9" fmla="*/ 0 h 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35"/>
              <a:gd name="T17" fmla="*/ 26 w 26"/>
              <a:gd name="T18" fmla="*/ 35 h 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35">
                <a:moveTo>
                  <a:pt x="18" y="0"/>
                </a:moveTo>
                <a:lnTo>
                  <a:pt x="0" y="0"/>
                </a:lnTo>
                <a:lnTo>
                  <a:pt x="0" y="35"/>
                </a:lnTo>
                <a:lnTo>
                  <a:pt x="26" y="28"/>
                </a:lnTo>
                <a:lnTo>
                  <a:pt x="18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9" name="Freeform 55">
            <a:extLst>
              <a:ext uri="{FF2B5EF4-FFF2-40B4-BE49-F238E27FC236}">
                <a16:creationId xmlns:a16="http://schemas.microsoft.com/office/drawing/2014/main" id="{47B64438-0F2F-4640-B424-A842A2D6BEA0}"/>
              </a:ext>
            </a:extLst>
          </p:cNvPr>
          <p:cNvSpPr>
            <a:spLocks/>
          </p:cNvSpPr>
          <p:nvPr/>
        </p:nvSpPr>
        <p:spPr bwMode="auto">
          <a:xfrm>
            <a:off x="5194300" y="2917825"/>
            <a:ext cx="42863" cy="42863"/>
          </a:xfrm>
          <a:custGeom>
            <a:avLst/>
            <a:gdLst>
              <a:gd name="T0" fmla="*/ 0 w 27"/>
              <a:gd name="T1" fmla="*/ 0 h 27"/>
              <a:gd name="T2" fmla="*/ 2147483646 w 27"/>
              <a:gd name="T3" fmla="*/ 0 h 27"/>
              <a:gd name="T4" fmla="*/ 2147483646 w 27"/>
              <a:gd name="T5" fmla="*/ 2147483646 h 27"/>
              <a:gd name="T6" fmla="*/ 2147483646 w 27"/>
              <a:gd name="T7" fmla="*/ 2147483646 h 27"/>
              <a:gd name="T8" fmla="*/ 0 w 27"/>
              <a:gd name="T9" fmla="*/ 0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27"/>
              <a:gd name="T17" fmla="*/ 27 w 27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27">
                <a:moveTo>
                  <a:pt x="0" y="0"/>
                </a:moveTo>
                <a:lnTo>
                  <a:pt x="18" y="0"/>
                </a:lnTo>
                <a:lnTo>
                  <a:pt x="27" y="27"/>
                </a:lnTo>
                <a:lnTo>
                  <a:pt x="9" y="27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40" name="Freeform 56">
            <a:extLst>
              <a:ext uri="{FF2B5EF4-FFF2-40B4-BE49-F238E27FC236}">
                <a16:creationId xmlns:a16="http://schemas.microsoft.com/office/drawing/2014/main" id="{CDC1E50B-364C-4014-BF81-B3383DAABE55}"/>
              </a:ext>
            </a:extLst>
          </p:cNvPr>
          <p:cNvSpPr>
            <a:spLocks/>
          </p:cNvSpPr>
          <p:nvPr/>
        </p:nvSpPr>
        <p:spPr bwMode="auto">
          <a:xfrm>
            <a:off x="4106863" y="2917825"/>
            <a:ext cx="1101725" cy="152400"/>
          </a:xfrm>
          <a:custGeom>
            <a:avLst/>
            <a:gdLst>
              <a:gd name="T0" fmla="*/ 0 w 694"/>
              <a:gd name="T1" fmla="*/ 2147483646 h 96"/>
              <a:gd name="T2" fmla="*/ 2147483646 w 694"/>
              <a:gd name="T3" fmla="*/ 2147483646 h 96"/>
              <a:gd name="T4" fmla="*/ 2147483646 w 694"/>
              <a:gd name="T5" fmla="*/ 2147483646 h 96"/>
              <a:gd name="T6" fmla="*/ 2147483646 w 694"/>
              <a:gd name="T7" fmla="*/ 0 h 96"/>
              <a:gd name="T8" fmla="*/ 0 w 694"/>
              <a:gd name="T9" fmla="*/ 2147483646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4"/>
              <a:gd name="T16" fmla="*/ 0 h 96"/>
              <a:gd name="T17" fmla="*/ 694 w 694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4" h="96">
                <a:moveTo>
                  <a:pt x="0" y="68"/>
                </a:moveTo>
                <a:lnTo>
                  <a:pt x="8" y="96"/>
                </a:lnTo>
                <a:lnTo>
                  <a:pt x="694" y="27"/>
                </a:lnTo>
                <a:lnTo>
                  <a:pt x="685" y="0"/>
                </a:lnTo>
                <a:lnTo>
                  <a:pt x="0" y="68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41" name="Oval 57">
            <a:extLst>
              <a:ext uri="{FF2B5EF4-FFF2-40B4-BE49-F238E27FC236}">
                <a16:creationId xmlns:a16="http://schemas.microsoft.com/office/drawing/2014/main" id="{D1875AC5-E456-4B08-8DBF-CB8FD95FA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1839913"/>
            <a:ext cx="565150" cy="4238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42" name="Oval 58">
            <a:extLst>
              <a:ext uri="{FF2B5EF4-FFF2-40B4-BE49-F238E27FC236}">
                <a16:creationId xmlns:a16="http://schemas.microsoft.com/office/drawing/2014/main" id="{6027D9DD-4A2D-48BB-8F97-D6D192213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1849438"/>
            <a:ext cx="552450" cy="404812"/>
          </a:xfrm>
          <a:prstGeom prst="ellipse">
            <a:avLst/>
          </a:prstGeom>
          <a:noFill/>
          <a:ln w="42863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43" name="Oval 59">
            <a:extLst>
              <a:ext uri="{FF2B5EF4-FFF2-40B4-BE49-F238E27FC236}">
                <a16:creationId xmlns:a16="http://schemas.microsoft.com/office/drawing/2014/main" id="{DB8F96DF-BF07-41F4-9D7C-117BBDDF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4843463"/>
            <a:ext cx="565150" cy="4254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44" name="Oval 60">
            <a:extLst>
              <a:ext uri="{FF2B5EF4-FFF2-40B4-BE49-F238E27FC236}">
                <a16:creationId xmlns:a16="http://schemas.microsoft.com/office/drawing/2014/main" id="{D544778D-C301-49ED-9D0D-D709350A0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4854575"/>
            <a:ext cx="552450" cy="404813"/>
          </a:xfrm>
          <a:prstGeom prst="ellipse">
            <a:avLst/>
          </a:prstGeom>
          <a:noFill/>
          <a:ln w="42863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45" name="Oval 61">
            <a:extLst>
              <a:ext uri="{FF2B5EF4-FFF2-40B4-BE49-F238E27FC236}">
                <a16:creationId xmlns:a16="http://schemas.microsoft.com/office/drawing/2014/main" id="{509D58BE-5C59-4DB6-BA26-7B88A2F7D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838" y="3843338"/>
            <a:ext cx="565150" cy="4238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46" name="Oval 62">
            <a:extLst>
              <a:ext uri="{FF2B5EF4-FFF2-40B4-BE49-F238E27FC236}">
                <a16:creationId xmlns:a16="http://schemas.microsoft.com/office/drawing/2014/main" id="{1B1F8853-7A61-4FD5-A14C-0C78BFC2E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188" y="3852863"/>
            <a:ext cx="552450" cy="404812"/>
          </a:xfrm>
          <a:prstGeom prst="ellipse">
            <a:avLst/>
          </a:prstGeom>
          <a:noFill/>
          <a:ln w="42863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47" name="Oval 63">
            <a:extLst>
              <a:ext uri="{FF2B5EF4-FFF2-40B4-BE49-F238E27FC236}">
                <a16:creationId xmlns:a16="http://schemas.microsoft.com/office/drawing/2014/main" id="{910CDD79-C6DE-4D6A-9F27-F8B466665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9438" y="4125913"/>
            <a:ext cx="565150" cy="4238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48" name="Oval 64">
            <a:extLst>
              <a:ext uri="{FF2B5EF4-FFF2-40B4-BE49-F238E27FC236}">
                <a16:creationId xmlns:a16="http://schemas.microsoft.com/office/drawing/2014/main" id="{FFF7D5F3-9C4C-4D2D-B477-76D028A8D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788" y="4135438"/>
            <a:ext cx="552450" cy="404812"/>
          </a:xfrm>
          <a:prstGeom prst="ellipse">
            <a:avLst/>
          </a:prstGeom>
          <a:noFill/>
          <a:ln w="42863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49" name="Oval 65">
            <a:extLst>
              <a:ext uri="{FF2B5EF4-FFF2-40B4-BE49-F238E27FC236}">
                <a16:creationId xmlns:a16="http://schemas.microsoft.com/office/drawing/2014/main" id="{598ED20E-D91B-437F-BF3B-1AD3BA6E4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4789488"/>
            <a:ext cx="565150" cy="4254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50" name="Oval 66">
            <a:extLst>
              <a:ext uri="{FF2B5EF4-FFF2-40B4-BE49-F238E27FC236}">
                <a16:creationId xmlns:a16="http://schemas.microsoft.com/office/drawing/2014/main" id="{B197E446-358C-496B-994A-F8C184C78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6088" y="4799013"/>
            <a:ext cx="552450" cy="404812"/>
          </a:xfrm>
          <a:prstGeom prst="ellipse">
            <a:avLst/>
          </a:prstGeom>
          <a:noFill/>
          <a:ln w="42863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51" name="Oval 67">
            <a:extLst>
              <a:ext uri="{FF2B5EF4-FFF2-40B4-BE49-F238E27FC236}">
                <a16:creationId xmlns:a16="http://schemas.microsoft.com/office/drawing/2014/main" id="{8587850A-0593-4608-B5E1-F5BACD1AC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2700338"/>
            <a:ext cx="565150" cy="4238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52" name="Oval 68">
            <a:extLst>
              <a:ext uri="{FF2B5EF4-FFF2-40B4-BE49-F238E27FC236}">
                <a16:creationId xmlns:a16="http://schemas.microsoft.com/office/drawing/2014/main" id="{C24ABECF-4094-40B1-9E78-C36D55680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6088" y="2709863"/>
            <a:ext cx="552450" cy="404812"/>
          </a:xfrm>
          <a:prstGeom prst="ellipse">
            <a:avLst/>
          </a:prstGeom>
          <a:noFill/>
          <a:ln w="42863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53" name="Oval 69">
            <a:extLst>
              <a:ext uri="{FF2B5EF4-FFF2-40B4-BE49-F238E27FC236}">
                <a16:creationId xmlns:a16="http://schemas.microsoft.com/office/drawing/2014/main" id="{E29B06F7-27DC-4940-9BBE-290D92AB3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2841625"/>
            <a:ext cx="566738" cy="4238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54" name="Oval 70">
            <a:extLst>
              <a:ext uri="{FF2B5EF4-FFF2-40B4-BE49-F238E27FC236}">
                <a16:creationId xmlns:a16="http://schemas.microsoft.com/office/drawing/2014/main" id="{76792757-D980-4775-B386-B97EE2C7D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638" y="2851150"/>
            <a:ext cx="552450" cy="404813"/>
          </a:xfrm>
          <a:prstGeom prst="ellipse">
            <a:avLst/>
          </a:prstGeom>
          <a:noFill/>
          <a:ln w="42863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2055" name="Rectangle 71">
            <a:extLst>
              <a:ext uri="{FF2B5EF4-FFF2-40B4-BE49-F238E27FC236}">
                <a16:creationId xmlns:a16="http://schemas.microsoft.com/office/drawing/2014/main" id="{C32B73E2-7A00-42CA-9CEF-055DC60E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893888"/>
            <a:ext cx="325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 b="1">
              <a:latin typeface="Times" panose="02020603050405020304" pitchFamily="18" charset="0"/>
            </a:endParaRPr>
          </a:p>
        </p:txBody>
      </p:sp>
      <p:sp>
        <p:nvSpPr>
          <p:cNvPr id="42056" name="Rectangle 72">
            <a:extLst>
              <a:ext uri="{FF2B5EF4-FFF2-40B4-BE49-F238E27FC236}">
                <a16:creationId xmlns:a16="http://schemas.microsoft.com/office/drawing/2014/main" id="{C0ADCA70-692B-498A-9254-4F21A406E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4930775"/>
            <a:ext cx="354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 b="1">
              <a:latin typeface="Times" panose="02020603050405020304" pitchFamily="18" charset="0"/>
            </a:endParaRPr>
          </a:p>
        </p:txBody>
      </p:sp>
      <p:sp>
        <p:nvSpPr>
          <p:cNvPr id="42057" name="Rectangle 73">
            <a:extLst>
              <a:ext uri="{FF2B5EF4-FFF2-40B4-BE49-F238E27FC236}">
                <a16:creationId xmlns:a16="http://schemas.microsoft.com/office/drawing/2014/main" id="{B1494D33-5F3C-43C1-8CDB-4050A49EC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550" y="3940175"/>
            <a:ext cx="354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2400" b="1">
              <a:latin typeface="Times" panose="02020603050405020304" pitchFamily="18" charset="0"/>
            </a:endParaRPr>
          </a:p>
        </p:txBody>
      </p:sp>
      <p:sp>
        <p:nvSpPr>
          <p:cNvPr id="42058" name="Rectangle 74">
            <a:extLst>
              <a:ext uri="{FF2B5EF4-FFF2-40B4-BE49-F238E27FC236}">
                <a16:creationId xmlns:a16="http://schemas.microsoft.com/office/drawing/2014/main" id="{BBD5503A-EC84-411B-8A6A-E67A617D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8" y="2895600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en-US" sz="2400" b="1">
              <a:latin typeface="Times" panose="02020603050405020304" pitchFamily="18" charset="0"/>
            </a:endParaRPr>
          </a:p>
        </p:txBody>
      </p:sp>
      <p:sp>
        <p:nvSpPr>
          <p:cNvPr id="42059" name="Rectangle 75">
            <a:extLst>
              <a:ext uri="{FF2B5EF4-FFF2-40B4-BE49-F238E27FC236}">
                <a16:creationId xmlns:a16="http://schemas.microsoft.com/office/drawing/2014/main" id="{5FAEBB33-BB60-4347-A017-1B4BE2974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0" y="4168775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endParaRPr lang="en-US" altLang="en-US" sz="2400" b="1">
              <a:latin typeface="Times" panose="02020603050405020304" pitchFamily="18" charset="0"/>
            </a:endParaRPr>
          </a:p>
        </p:txBody>
      </p:sp>
      <p:sp>
        <p:nvSpPr>
          <p:cNvPr id="42060" name="Rectangle 76">
            <a:extLst>
              <a:ext uri="{FF2B5EF4-FFF2-40B4-BE49-F238E27FC236}">
                <a16:creationId xmlns:a16="http://schemas.microsoft.com/office/drawing/2014/main" id="{177DC9C8-96A7-448A-90BC-EF69DFDA8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" y="4930775"/>
            <a:ext cx="268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endParaRPr lang="en-US" altLang="en-US" sz="2400" b="1">
              <a:latin typeface="Times" panose="02020603050405020304" pitchFamily="18" charset="0"/>
            </a:endParaRPr>
          </a:p>
        </p:txBody>
      </p:sp>
      <p:sp>
        <p:nvSpPr>
          <p:cNvPr id="42061" name="Rectangle 77">
            <a:extLst>
              <a:ext uri="{FF2B5EF4-FFF2-40B4-BE49-F238E27FC236}">
                <a16:creationId xmlns:a16="http://schemas.microsoft.com/office/drawing/2014/main" id="{CEA6BCA6-02B6-4EFE-9D2A-3DE7F53D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0" y="2709863"/>
            <a:ext cx="339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endParaRPr lang="en-US" altLang="en-US" sz="2400" b="1">
              <a:latin typeface="Times" panose="02020603050405020304" pitchFamily="18" charset="0"/>
            </a:endParaRPr>
          </a:p>
        </p:txBody>
      </p:sp>
      <p:sp>
        <p:nvSpPr>
          <p:cNvPr id="42062" name="Rectangle 78">
            <a:extLst>
              <a:ext uri="{FF2B5EF4-FFF2-40B4-BE49-F238E27FC236}">
                <a16:creationId xmlns:a16="http://schemas.microsoft.com/office/drawing/2014/main" id="{2E2370C6-4FA4-46E4-90B3-9C6A89B9B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438400"/>
            <a:ext cx="16668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100" b="1">
                <a:solidFill>
                  <a:srgbClr val="000000"/>
                </a:solidFill>
                <a:latin typeface="Times New Roman" panose="02020603050405020304" pitchFamily="18" charset="0"/>
              </a:rPr>
              <a:t>{ a , c , g }</a:t>
            </a:r>
            <a:endParaRPr lang="en-US" altLang="en-US" sz="2400" b="1">
              <a:latin typeface="Times" panose="02020603050405020304" pitchFamily="18" charset="0"/>
            </a:endParaRPr>
          </a:p>
        </p:txBody>
      </p:sp>
      <p:sp>
        <p:nvSpPr>
          <p:cNvPr id="42063" name="Rectangle 79">
            <a:extLst>
              <a:ext uri="{FF2B5EF4-FFF2-40B4-BE49-F238E27FC236}">
                <a16:creationId xmlns:a16="http://schemas.microsoft.com/office/drawing/2014/main" id="{B2232771-88D8-40BE-A3BE-18F2AEFBB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1383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100" b="1">
                <a:solidFill>
                  <a:srgbClr val="000000"/>
                </a:solidFill>
                <a:latin typeface="Times New Roman" panose="02020603050405020304" pitchFamily="18" charset="0"/>
              </a:rPr>
              <a:t>{ f , d , e , b }</a:t>
            </a:r>
            <a:endParaRPr lang="en-US" altLang="en-US" sz="2400" b="1"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3028AC4-9F9E-4811-B854-55952A7B2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Bi-connected graph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C12EE58-87E1-41ED-8981-9D9F07A58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Problem: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If any </a:t>
            </a:r>
            <a:r>
              <a:rPr lang="en-US" altLang="en-US" sz="2400" i="1"/>
              <a:t>one</a:t>
            </a:r>
            <a:r>
              <a:rPr lang="en-US" altLang="en-US" sz="2400"/>
              <a:t> vertex (and the edges connected to it) are removed from a connected graph.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is the remaining subgraph still </a:t>
            </a:r>
            <a:r>
              <a:rPr lang="en-US" altLang="en-US" sz="2400" i="1">
                <a:solidFill>
                  <a:srgbClr val="FF3399"/>
                </a:solidFill>
              </a:rPr>
              <a:t>connected</a:t>
            </a:r>
            <a:r>
              <a:rPr lang="en-US" altLang="en-US" sz="2400"/>
              <a:t>?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Biconnected graph: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 connected undirected graph G is said to be </a:t>
            </a:r>
            <a:r>
              <a:rPr lang="en-US" altLang="en-US" sz="2400" i="1">
                <a:solidFill>
                  <a:srgbClr val="FF3399"/>
                </a:solidFill>
              </a:rPr>
              <a:t>biconnected</a:t>
            </a:r>
            <a:r>
              <a:rPr lang="en-US" altLang="en-US" sz="2400"/>
              <a:t> if it remains connected after removal of any one vertex and the edges that are connected to that vertex.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DC0E74F-D714-4C2F-83DA-972FCD0CB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79438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sz="4000"/>
              <a:t>Connected Graph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9C97EDC-72D2-4CAB-A73F-FD7C02678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An undirected graph is said to be </a:t>
            </a:r>
            <a:r>
              <a:rPr lang="en-US" altLang="en-US" sz="2800" i="1">
                <a:solidFill>
                  <a:srgbClr val="FF3399"/>
                </a:solidFill>
              </a:rPr>
              <a:t>connected</a:t>
            </a:r>
            <a:r>
              <a:rPr lang="en-US" altLang="en-US" sz="2800"/>
              <a:t> if there is a path between every pair of nodes. Otherwise, the graph is </a:t>
            </a:r>
            <a:r>
              <a:rPr lang="en-US" altLang="en-US" sz="2800" i="1">
                <a:solidFill>
                  <a:srgbClr val="FF3399"/>
                </a:solidFill>
              </a:rPr>
              <a:t>disconnected</a:t>
            </a:r>
            <a:r>
              <a:rPr lang="en-US" altLang="en-US" sz="2800" i="1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/>
          </a:p>
        </p:txBody>
      </p:sp>
      <p:grpSp>
        <p:nvGrpSpPr>
          <p:cNvPr id="6148" name="Group 4">
            <a:extLst>
              <a:ext uri="{FF2B5EF4-FFF2-40B4-BE49-F238E27FC236}">
                <a16:creationId xmlns:a16="http://schemas.microsoft.com/office/drawing/2014/main" id="{E8AA828A-0C77-4A17-9B5C-955612A22DF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886200"/>
            <a:ext cx="2819400" cy="1600200"/>
            <a:chOff x="1104" y="2400"/>
            <a:chExt cx="2448" cy="1200"/>
          </a:xfrm>
        </p:grpSpPr>
        <p:sp>
          <p:nvSpPr>
            <p:cNvPr id="6166" name="Oval 5">
              <a:extLst>
                <a:ext uri="{FF2B5EF4-FFF2-40B4-BE49-F238E27FC236}">
                  <a16:creationId xmlns:a16="http://schemas.microsoft.com/office/drawing/2014/main" id="{0BF0AAC9-D40D-4A4E-AF08-2F25E0548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80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67" name="Oval 6">
              <a:extLst>
                <a:ext uri="{FF2B5EF4-FFF2-40B4-BE49-F238E27FC236}">
                  <a16:creationId xmlns:a16="http://schemas.microsoft.com/office/drawing/2014/main" id="{2203E870-4B4C-42DA-8A76-B06CF97DC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400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68" name="Oval 7">
              <a:extLst>
                <a:ext uri="{FF2B5EF4-FFF2-40B4-BE49-F238E27FC236}">
                  <a16:creationId xmlns:a16="http://schemas.microsoft.com/office/drawing/2014/main" id="{D20257B6-8262-4DD2-AAEE-95C979ABC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504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69" name="Oval 8">
              <a:extLst>
                <a:ext uri="{FF2B5EF4-FFF2-40B4-BE49-F238E27FC236}">
                  <a16:creationId xmlns:a16="http://schemas.microsoft.com/office/drawing/2014/main" id="{32CD6432-CEAC-4390-82CD-B3D7C23CA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504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70" name="Oval 9">
              <a:extLst>
                <a:ext uri="{FF2B5EF4-FFF2-40B4-BE49-F238E27FC236}">
                  <a16:creationId xmlns:a16="http://schemas.microsoft.com/office/drawing/2014/main" id="{638AFB6C-1F5C-434F-BF86-C707D986F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32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71" name="Oval 10">
              <a:extLst>
                <a:ext uri="{FF2B5EF4-FFF2-40B4-BE49-F238E27FC236}">
                  <a16:creationId xmlns:a16="http://schemas.microsoft.com/office/drawing/2014/main" id="{0D446515-AE6B-472E-BCB2-05AD7170F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00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172" name="Line 11">
              <a:extLst>
                <a:ext uri="{FF2B5EF4-FFF2-40B4-BE49-F238E27FC236}">
                  <a16:creationId xmlns:a16="http://schemas.microsoft.com/office/drawing/2014/main" id="{1812F553-AF23-48FC-83F7-D6C76454A4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3" name="Line 12">
              <a:extLst>
                <a:ext uri="{FF2B5EF4-FFF2-40B4-BE49-F238E27FC236}">
                  <a16:creationId xmlns:a16="http://schemas.microsoft.com/office/drawing/2014/main" id="{E99C0CB8-D14C-4813-B60F-6482817F8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928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4" name="Line 13">
              <a:extLst>
                <a:ext uri="{FF2B5EF4-FFF2-40B4-BE49-F238E27FC236}">
                  <a16:creationId xmlns:a16="http://schemas.microsoft.com/office/drawing/2014/main" id="{B9F70E6F-B0B3-4B8D-84AD-B2A1DC9D8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2448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5" name="Line 14">
              <a:extLst>
                <a:ext uri="{FF2B5EF4-FFF2-40B4-BE49-F238E27FC236}">
                  <a16:creationId xmlns:a16="http://schemas.microsoft.com/office/drawing/2014/main" id="{8D27DFFB-5CA4-4F2A-9E55-933D216610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448"/>
              <a:ext cx="62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6" name="Line 15">
              <a:extLst>
                <a:ext uri="{FF2B5EF4-FFF2-40B4-BE49-F238E27FC236}">
                  <a16:creationId xmlns:a16="http://schemas.microsoft.com/office/drawing/2014/main" id="{79092729-8F9A-49A8-B430-C69241D9B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5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7" name="Line 16">
              <a:extLst>
                <a:ext uri="{FF2B5EF4-FFF2-40B4-BE49-F238E27FC236}">
                  <a16:creationId xmlns:a16="http://schemas.microsoft.com/office/drawing/2014/main" id="{1DA94B9E-2954-4701-98BF-45DE49B5BA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448"/>
              <a:ext cx="153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8" name="Line 17">
              <a:extLst>
                <a:ext uri="{FF2B5EF4-FFF2-40B4-BE49-F238E27FC236}">
                  <a16:creationId xmlns:a16="http://schemas.microsoft.com/office/drawing/2014/main" id="{81807F20-20E5-48DA-AA71-F7C4E4E24A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48"/>
              <a:ext cx="158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9" name="Oval 18">
            <a:extLst>
              <a:ext uri="{FF2B5EF4-FFF2-40B4-BE49-F238E27FC236}">
                <a16:creationId xmlns:a16="http://schemas.microsoft.com/office/drawing/2014/main" id="{CA0CAB14-449C-472D-A6DE-05C93E2A3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44976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0" name="Oval 19">
            <a:extLst>
              <a:ext uri="{FF2B5EF4-FFF2-40B4-BE49-F238E27FC236}">
                <a16:creationId xmlns:a16="http://schemas.microsoft.com/office/drawing/2014/main" id="{4FA16FCE-F732-4390-A89F-C0E0F23B0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810000"/>
            <a:ext cx="165100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1" name="Oval 20">
            <a:extLst>
              <a:ext uri="{FF2B5EF4-FFF2-40B4-BE49-F238E27FC236}">
                <a16:creationId xmlns:a16="http://schemas.microsoft.com/office/drawing/2014/main" id="{C0F0461E-F2C2-4A43-8546-5DDF89502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528161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2" name="Oval 21">
            <a:extLst>
              <a:ext uri="{FF2B5EF4-FFF2-40B4-BE49-F238E27FC236}">
                <a16:creationId xmlns:a16="http://schemas.microsoft.com/office/drawing/2014/main" id="{B1E6FB66-AB42-4413-BBDD-E8911D9F9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0" y="5281613"/>
            <a:ext cx="166688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3" name="Oval 22">
            <a:extLst>
              <a:ext uri="{FF2B5EF4-FFF2-40B4-BE49-F238E27FC236}">
                <a16:creationId xmlns:a16="http://schemas.microsoft.com/office/drawing/2014/main" id="{4D2FF0C3-FCFE-426D-B12F-D039B2A2D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100" y="438626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4" name="Oval 23">
            <a:extLst>
              <a:ext uri="{FF2B5EF4-FFF2-40B4-BE49-F238E27FC236}">
                <a16:creationId xmlns:a16="http://schemas.microsoft.com/office/drawing/2014/main" id="{D4EEAEEA-3491-457F-A417-711F215D2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400" y="3810000"/>
            <a:ext cx="165100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5" name="Line 24">
            <a:extLst>
              <a:ext uri="{FF2B5EF4-FFF2-40B4-BE49-F238E27FC236}">
                <a16:creationId xmlns:a16="http://schemas.microsoft.com/office/drawing/2014/main" id="{84EF0570-1BF7-4126-A6C5-5437BC13C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6475" y="3873500"/>
            <a:ext cx="110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Line 25">
            <a:extLst>
              <a:ext uri="{FF2B5EF4-FFF2-40B4-BE49-F238E27FC236}">
                <a16:creationId xmlns:a16="http://schemas.microsoft.com/office/drawing/2014/main" id="{C814CB20-BC72-46DC-9E4B-C1B97966A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8925" y="4514850"/>
            <a:ext cx="259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7" name="Line 26">
            <a:extLst>
              <a:ext uri="{FF2B5EF4-FFF2-40B4-BE49-F238E27FC236}">
                <a16:creationId xmlns:a16="http://schemas.microsoft.com/office/drawing/2014/main" id="{AE46F2F3-8680-4FB3-A201-D5798482F8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925" y="3873500"/>
            <a:ext cx="663575" cy="641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8" name="Line 27">
            <a:extLst>
              <a:ext uri="{FF2B5EF4-FFF2-40B4-BE49-F238E27FC236}">
                <a16:creationId xmlns:a16="http://schemas.microsoft.com/office/drawing/2014/main" id="{26D1F247-E868-4611-9366-34027C6C7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8525" y="3873500"/>
            <a:ext cx="71755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Line 28">
            <a:extLst>
              <a:ext uri="{FF2B5EF4-FFF2-40B4-BE49-F238E27FC236}">
                <a16:creationId xmlns:a16="http://schemas.microsoft.com/office/drawing/2014/main" id="{5880E1A7-FEDE-4EFE-9E05-48107318D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2038" y="5346700"/>
            <a:ext cx="1216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Line 29">
            <a:extLst>
              <a:ext uri="{FF2B5EF4-FFF2-40B4-BE49-F238E27FC236}">
                <a16:creationId xmlns:a16="http://schemas.microsoft.com/office/drawing/2014/main" id="{8752DCEA-69D5-4AE6-B16D-522FE38DB0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2900" y="3873500"/>
            <a:ext cx="1770063" cy="641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1" name="Line 30">
            <a:extLst>
              <a:ext uri="{FF2B5EF4-FFF2-40B4-BE49-F238E27FC236}">
                <a16:creationId xmlns:a16="http://schemas.microsoft.com/office/drawing/2014/main" id="{8FE01DCF-9B0B-476D-968C-D5A1D2210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6475" y="3873500"/>
            <a:ext cx="18256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2" name="Line 31">
            <a:extLst>
              <a:ext uri="{FF2B5EF4-FFF2-40B4-BE49-F238E27FC236}">
                <a16:creationId xmlns:a16="http://schemas.microsoft.com/office/drawing/2014/main" id="{CFE0E516-EA8D-4A2B-9C9D-F8B35E622A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45720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Line 32">
            <a:extLst>
              <a:ext uri="{FF2B5EF4-FFF2-40B4-BE49-F238E27FC236}">
                <a16:creationId xmlns:a16="http://schemas.microsoft.com/office/drawing/2014/main" id="{714E77FF-3332-48C0-8B48-377C601FD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7338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4" name="Text Box 33">
            <a:extLst>
              <a:ext uri="{FF2B5EF4-FFF2-40B4-BE49-F238E27FC236}">
                <a16:creationId xmlns:a16="http://schemas.microsoft.com/office/drawing/2014/main" id="{25A84B81-5A96-47A8-88C2-C4C435C89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888" y="5638800"/>
            <a:ext cx="184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Disconnected</a:t>
            </a:r>
          </a:p>
        </p:txBody>
      </p:sp>
      <p:sp>
        <p:nvSpPr>
          <p:cNvPr id="6165" name="Text Box 34">
            <a:extLst>
              <a:ext uri="{FF2B5EF4-FFF2-40B4-BE49-F238E27FC236}">
                <a16:creationId xmlns:a16="http://schemas.microsoft.com/office/drawing/2014/main" id="{0C2701B6-33D1-40D6-B589-F927FE57A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113" y="5562600"/>
            <a:ext cx="1485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Connected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4">
            <a:extLst>
              <a:ext uri="{FF2B5EF4-FFF2-40B4-BE49-F238E27FC236}">
                <a16:creationId xmlns:a16="http://schemas.microsoft.com/office/drawing/2014/main" id="{E6F1BB65-8338-4E99-9D3D-16C946C735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9925" y="1995488"/>
            <a:ext cx="1152525" cy="1079500"/>
          </a:xfrm>
          <a:prstGeom prst="line">
            <a:avLst/>
          </a:prstGeom>
          <a:noFill/>
          <a:ln w="3810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5" name="Line 5">
            <a:extLst>
              <a:ext uri="{FF2B5EF4-FFF2-40B4-BE49-F238E27FC236}">
                <a16:creationId xmlns:a16="http://schemas.microsoft.com/office/drawing/2014/main" id="{6EE64315-0947-4C44-9F40-4907E0996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2450" y="1058863"/>
            <a:ext cx="0" cy="2016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6" name="Line 6">
            <a:extLst>
              <a:ext uri="{FF2B5EF4-FFF2-40B4-BE49-F238E27FC236}">
                <a16:creationId xmlns:a16="http://schemas.microsoft.com/office/drawing/2014/main" id="{A6D51761-FCF6-4424-856E-855AC5BE72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92950" y="1058863"/>
            <a:ext cx="1079500" cy="936625"/>
          </a:xfrm>
          <a:prstGeom prst="line">
            <a:avLst/>
          </a:prstGeom>
          <a:noFill/>
          <a:ln w="3810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7" name="Line 7">
            <a:extLst>
              <a:ext uri="{FF2B5EF4-FFF2-40B4-BE49-F238E27FC236}">
                <a16:creationId xmlns:a16="http://schemas.microsoft.com/office/drawing/2014/main" id="{88015B8B-43E1-4295-AE00-544845B479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1130300"/>
            <a:ext cx="71438" cy="1657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8" name="Line 8">
            <a:extLst>
              <a:ext uri="{FF2B5EF4-FFF2-40B4-BE49-F238E27FC236}">
                <a16:creationId xmlns:a16="http://schemas.microsoft.com/office/drawing/2014/main" id="{D10F44E1-E52C-490C-A466-B000D186DA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7450" y="1130300"/>
            <a:ext cx="1152525" cy="720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9" name="Line 9">
            <a:extLst>
              <a:ext uri="{FF2B5EF4-FFF2-40B4-BE49-F238E27FC236}">
                <a16:creationId xmlns:a16="http://schemas.microsoft.com/office/drawing/2014/main" id="{F6C21128-2E0E-4281-864E-156C0D93F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1851025"/>
            <a:ext cx="1152525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0" name="Line 10">
            <a:extLst>
              <a:ext uri="{FF2B5EF4-FFF2-40B4-BE49-F238E27FC236}">
                <a16:creationId xmlns:a16="http://schemas.microsoft.com/office/drawing/2014/main" id="{F0881B55-C708-4DAB-B6A8-9DB5A6DB75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1413" y="1922463"/>
            <a:ext cx="1296987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1" name="Line 11">
            <a:extLst>
              <a:ext uri="{FF2B5EF4-FFF2-40B4-BE49-F238E27FC236}">
                <a16:creationId xmlns:a16="http://schemas.microsoft.com/office/drawing/2014/main" id="{91010256-03E1-4EBA-BEBA-5C4CC06B6C2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39975" y="1130300"/>
            <a:ext cx="1368425" cy="8651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2" name="Oval 12">
            <a:extLst>
              <a:ext uri="{FF2B5EF4-FFF2-40B4-BE49-F238E27FC236}">
                <a16:creationId xmlns:a16="http://schemas.microsoft.com/office/drawing/2014/main" id="{59B23364-66EB-47EC-A9F6-A53F224F7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75" y="1635125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43" name="Oval 13">
            <a:extLst>
              <a:ext uri="{FF2B5EF4-FFF2-40B4-BE49-F238E27FC236}">
                <a16:creationId xmlns:a16="http://schemas.microsoft.com/office/drawing/2014/main" id="{62DF1DA1-9F3E-49AA-A792-53635CC8F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987425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44" name="Oval 14">
            <a:extLst>
              <a:ext uri="{FF2B5EF4-FFF2-40B4-BE49-F238E27FC236}">
                <a16:creationId xmlns:a16="http://schemas.microsoft.com/office/drawing/2014/main" id="{A8B73691-AFBA-4940-B644-75933A6A4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2643188"/>
            <a:ext cx="358775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45" name="Oval 15">
            <a:extLst>
              <a:ext uri="{FF2B5EF4-FFF2-40B4-BE49-F238E27FC236}">
                <a16:creationId xmlns:a16="http://schemas.microsoft.com/office/drawing/2014/main" id="{312BB94B-895D-40D2-B173-16B900FCA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1779588"/>
            <a:ext cx="358775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46" name="Line 16">
            <a:extLst>
              <a:ext uri="{FF2B5EF4-FFF2-40B4-BE49-F238E27FC236}">
                <a16:creationId xmlns:a16="http://schemas.microsoft.com/office/drawing/2014/main" id="{1426E91F-1FE2-4C12-8E99-64C410687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1203325"/>
            <a:ext cx="71438" cy="1657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7" name="Line 17">
            <a:extLst>
              <a:ext uri="{FF2B5EF4-FFF2-40B4-BE49-F238E27FC236}">
                <a16:creationId xmlns:a16="http://schemas.microsoft.com/office/drawing/2014/main" id="{35CAB825-2E79-41FC-B21C-17380D5AA0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1203325"/>
            <a:ext cx="1152525" cy="720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8" name="Line 18">
            <a:extLst>
              <a:ext uri="{FF2B5EF4-FFF2-40B4-BE49-F238E27FC236}">
                <a16:creationId xmlns:a16="http://schemas.microsoft.com/office/drawing/2014/main" id="{42952DBD-E9BA-45D1-9BEE-0C9A73F2D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924050"/>
            <a:ext cx="1152525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9" name="Line 19">
            <a:extLst>
              <a:ext uri="{FF2B5EF4-FFF2-40B4-BE49-F238E27FC236}">
                <a16:creationId xmlns:a16="http://schemas.microsoft.com/office/drawing/2014/main" id="{E8E64281-64F6-41E1-8A6F-C6B026A114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5963" y="1995488"/>
            <a:ext cx="1296987" cy="865187"/>
          </a:xfrm>
          <a:prstGeom prst="line">
            <a:avLst/>
          </a:prstGeom>
          <a:noFill/>
          <a:ln w="3810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0" name="Line 20">
            <a:extLst>
              <a:ext uri="{FF2B5EF4-FFF2-40B4-BE49-F238E27FC236}">
                <a16:creationId xmlns:a16="http://schemas.microsoft.com/office/drawing/2014/main" id="{CA4CEB30-2C1E-43EE-8273-A325D60CF9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24525" y="1203325"/>
            <a:ext cx="1368425" cy="865188"/>
          </a:xfrm>
          <a:prstGeom prst="line">
            <a:avLst/>
          </a:prstGeom>
          <a:noFill/>
          <a:ln w="3810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Oval 21">
            <a:extLst>
              <a:ext uri="{FF2B5EF4-FFF2-40B4-BE49-F238E27FC236}">
                <a16:creationId xmlns:a16="http://schemas.microsoft.com/office/drawing/2014/main" id="{58E5C65F-74F3-4859-BD1C-A994C3627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25" y="1708150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52" name="Oval 22">
            <a:extLst>
              <a:ext uri="{FF2B5EF4-FFF2-40B4-BE49-F238E27FC236}">
                <a16:creationId xmlns:a16="http://schemas.microsoft.com/office/drawing/2014/main" id="{87FD9017-9512-434B-90CE-BF82C67AF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1060450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53" name="Oval 23">
            <a:extLst>
              <a:ext uri="{FF2B5EF4-FFF2-40B4-BE49-F238E27FC236}">
                <a16:creationId xmlns:a16="http://schemas.microsoft.com/office/drawing/2014/main" id="{68128C39-FF7D-4A10-A565-EFE3A88D4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716213"/>
            <a:ext cx="358775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54" name="Oval 24">
            <a:extLst>
              <a:ext uri="{FF2B5EF4-FFF2-40B4-BE49-F238E27FC236}">
                <a16:creationId xmlns:a16="http://schemas.microsoft.com/office/drawing/2014/main" id="{393215CF-A19D-44C5-9CCB-0D51F6FD1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1852613"/>
            <a:ext cx="358775" cy="360362"/>
          </a:xfrm>
          <a:prstGeom prst="ellipse">
            <a:avLst/>
          </a:prstGeom>
          <a:solidFill>
            <a:srgbClr val="CC99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55" name="Oval 25">
            <a:extLst>
              <a:ext uri="{FF2B5EF4-FFF2-40B4-BE49-F238E27FC236}">
                <a16:creationId xmlns:a16="http://schemas.microsoft.com/office/drawing/2014/main" id="{3E52FDD8-5AB7-441F-B3A6-C8A2103CA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914400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56" name="Oval 26">
            <a:extLst>
              <a:ext uri="{FF2B5EF4-FFF2-40B4-BE49-F238E27FC236}">
                <a16:creationId xmlns:a16="http://schemas.microsoft.com/office/drawing/2014/main" id="{626DC7FE-CA49-4F98-B18F-A193AB0BE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550" y="2859088"/>
            <a:ext cx="358775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057" name="Text Box 27">
            <a:extLst>
              <a:ext uri="{FF2B5EF4-FFF2-40B4-BE49-F238E27FC236}">
                <a16:creationId xmlns:a16="http://schemas.microsoft.com/office/drawing/2014/main" id="{9F8676D6-F429-4797-A535-0BDF788C9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074988"/>
            <a:ext cx="287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/>
              <a:t>Biconnected</a:t>
            </a:r>
          </a:p>
        </p:txBody>
      </p:sp>
      <p:sp>
        <p:nvSpPr>
          <p:cNvPr id="44058" name="Text Box 28">
            <a:extLst>
              <a:ext uri="{FF2B5EF4-FFF2-40B4-BE49-F238E27FC236}">
                <a16:creationId xmlns:a16="http://schemas.microsoft.com/office/drawing/2014/main" id="{DBA8B7F1-9370-4F11-BAF9-DCBE4C090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3219450"/>
            <a:ext cx="338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/>
              <a:t>Not Biconnected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E413ED23-F13A-41C8-A00E-D15C8DED71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794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/>
              <a:t>Biconnected Component</a:t>
            </a:r>
          </a:p>
          <a:p>
            <a:pPr lvl="1" eaLnBrk="1" hangingPunct="1"/>
            <a:r>
              <a:rPr lang="en-US" altLang="en-US" sz="2400"/>
              <a:t>A biconnected component of a undirected graph is a </a:t>
            </a:r>
            <a:r>
              <a:rPr lang="en-US" altLang="en-US" sz="2400" i="1">
                <a:solidFill>
                  <a:srgbClr val="FF3399"/>
                </a:solidFill>
              </a:rPr>
              <a:t>maximally</a:t>
            </a:r>
            <a:r>
              <a:rPr lang="en-US" altLang="en-US" sz="2400"/>
              <a:t> connected  biconnected subgraph of a graph. </a:t>
            </a:r>
          </a:p>
          <a:p>
            <a:pPr eaLnBrk="1" hangingPunct="1"/>
            <a:endParaRPr lang="en-US" altLang="en-US"/>
          </a:p>
        </p:txBody>
      </p:sp>
      <p:sp>
        <p:nvSpPr>
          <p:cNvPr id="45059" name="Line 6">
            <a:extLst>
              <a:ext uri="{FF2B5EF4-FFF2-40B4-BE49-F238E27FC236}">
                <a16:creationId xmlns:a16="http://schemas.microsoft.com/office/drawing/2014/main" id="{FB21B738-429B-4AE4-ACFD-A2D7C3C3F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957638"/>
            <a:ext cx="914400" cy="766762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0" name="Line 7">
            <a:extLst>
              <a:ext uri="{FF2B5EF4-FFF2-40B4-BE49-F238E27FC236}">
                <a16:creationId xmlns:a16="http://schemas.microsoft.com/office/drawing/2014/main" id="{C260A99A-10B2-4B74-90F6-E70DC5AAB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48000"/>
            <a:ext cx="0" cy="1939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Line 8">
            <a:extLst>
              <a:ext uri="{FF2B5EF4-FFF2-40B4-BE49-F238E27FC236}">
                <a16:creationId xmlns:a16="http://schemas.microsoft.com/office/drawing/2014/main" id="{AF20D05A-0F5D-4ACD-B726-798F525996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3825" y="3200400"/>
            <a:ext cx="841375" cy="75723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Line 9">
            <a:extLst>
              <a:ext uri="{FF2B5EF4-FFF2-40B4-BE49-F238E27FC236}">
                <a16:creationId xmlns:a16="http://schemas.microsoft.com/office/drawing/2014/main" id="{F0F58DC6-DFB3-4AAF-A8F4-E5E829FF7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165475"/>
            <a:ext cx="71438" cy="1657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3" name="Line 10">
            <a:extLst>
              <a:ext uri="{FF2B5EF4-FFF2-40B4-BE49-F238E27FC236}">
                <a16:creationId xmlns:a16="http://schemas.microsoft.com/office/drawing/2014/main" id="{4C6DB554-C40D-4864-A542-BA6F8AAC8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3165475"/>
            <a:ext cx="685800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4" name="Line 11">
            <a:extLst>
              <a:ext uri="{FF2B5EF4-FFF2-40B4-BE49-F238E27FC236}">
                <a16:creationId xmlns:a16="http://schemas.microsoft.com/office/drawing/2014/main" id="{748FA064-8C7E-408B-A10A-B3BDB068DC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3962400"/>
            <a:ext cx="762000" cy="860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Line 12">
            <a:extLst>
              <a:ext uri="{FF2B5EF4-FFF2-40B4-BE49-F238E27FC236}">
                <a16:creationId xmlns:a16="http://schemas.microsoft.com/office/drawing/2014/main" id="{61AC5D75-F416-4561-A4F4-76FFD32EC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7838" y="4038600"/>
            <a:ext cx="766762" cy="7842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6" name="Line 13">
            <a:extLst>
              <a:ext uri="{FF2B5EF4-FFF2-40B4-BE49-F238E27FC236}">
                <a16:creationId xmlns:a16="http://schemas.microsoft.com/office/drawing/2014/main" id="{BA0E2CC8-BD85-4876-BEFC-9336FBB467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76400" y="3165475"/>
            <a:ext cx="838200" cy="7969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Oval 14">
            <a:extLst>
              <a:ext uri="{FF2B5EF4-FFF2-40B4-BE49-F238E27FC236}">
                <a16:creationId xmlns:a16="http://schemas.microsoft.com/office/drawing/2014/main" id="{719AB11A-79AF-4E28-AE73-3FC4B99D1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" y="3754438"/>
            <a:ext cx="358775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8" name="Oval 15">
            <a:extLst>
              <a:ext uri="{FF2B5EF4-FFF2-40B4-BE49-F238E27FC236}">
                <a16:creationId xmlns:a16="http://schemas.microsoft.com/office/drawing/2014/main" id="{EE49E4A6-BFF1-4D6A-9BD0-41F253A8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3022600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9" name="Oval 16">
            <a:extLst>
              <a:ext uri="{FF2B5EF4-FFF2-40B4-BE49-F238E27FC236}">
                <a16:creationId xmlns:a16="http://schemas.microsoft.com/office/drawing/2014/main" id="{40EFEC5A-120F-4C8B-A1CA-C1BEAD7C9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4678363"/>
            <a:ext cx="358775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0" name="Oval 17">
            <a:extLst>
              <a:ext uri="{FF2B5EF4-FFF2-40B4-BE49-F238E27FC236}">
                <a16:creationId xmlns:a16="http://schemas.microsoft.com/office/drawing/2014/main" id="{2B4475C4-F9F4-4C36-9662-97715F311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814763"/>
            <a:ext cx="358775" cy="360362"/>
          </a:xfrm>
          <a:prstGeom prst="ellipse">
            <a:avLst/>
          </a:prstGeom>
          <a:solidFill>
            <a:srgbClr val="3399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1" name="Oval 18">
            <a:extLst>
              <a:ext uri="{FF2B5EF4-FFF2-40B4-BE49-F238E27FC236}">
                <a16:creationId xmlns:a16="http://schemas.microsoft.com/office/drawing/2014/main" id="{188F7A72-267E-4DA0-9DD1-D589ADA34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992438"/>
            <a:ext cx="358775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2" name="Oval 19">
            <a:extLst>
              <a:ext uri="{FF2B5EF4-FFF2-40B4-BE49-F238E27FC236}">
                <a16:creationId xmlns:a16="http://schemas.microsoft.com/office/drawing/2014/main" id="{EF3BB1F7-48E7-4B87-BC89-950D54EBB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648200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3" name="Line 20">
            <a:extLst>
              <a:ext uri="{FF2B5EF4-FFF2-40B4-BE49-F238E27FC236}">
                <a16:creationId xmlns:a16="http://schemas.microsoft.com/office/drawing/2014/main" id="{9AA3C650-7637-4B1C-B13D-74CCFBF28F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3902075"/>
            <a:ext cx="914400" cy="766763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4" name="Line 21">
            <a:extLst>
              <a:ext uri="{FF2B5EF4-FFF2-40B4-BE49-F238E27FC236}">
                <a16:creationId xmlns:a16="http://schemas.microsoft.com/office/drawing/2014/main" id="{CD2EFAA6-88EF-46B0-B3F7-5C49672E0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9425" y="2992438"/>
            <a:ext cx="0" cy="1939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5" name="Line 22">
            <a:extLst>
              <a:ext uri="{FF2B5EF4-FFF2-40B4-BE49-F238E27FC236}">
                <a16:creationId xmlns:a16="http://schemas.microsoft.com/office/drawing/2014/main" id="{94E18040-F31B-4590-AD77-EDDE8B6067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3425" y="3124200"/>
            <a:ext cx="917575" cy="77787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Line 23">
            <a:extLst>
              <a:ext uri="{FF2B5EF4-FFF2-40B4-BE49-F238E27FC236}">
                <a16:creationId xmlns:a16="http://schemas.microsoft.com/office/drawing/2014/main" id="{212A4CE9-49D6-49DF-808B-B77B5E38A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2992438"/>
            <a:ext cx="71438" cy="1657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7" name="Line 24">
            <a:extLst>
              <a:ext uri="{FF2B5EF4-FFF2-40B4-BE49-F238E27FC236}">
                <a16:creationId xmlns:a16="http://schemas.microsoft.com/office/drawing/2014/main" id="{0713A693-112B-4CCD-AB12-439DBF9EF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22825" y="2992438"/>
            <a:ext cx="685800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Line 25">
            <a:extLst>
              <a:ext uri="{FF2B5EF4-FFF2-40B4-BE49-F238E27FC236}">
                <a16:creationId xmlns:a16="http://schemas.microsoft.com/office/drawing/2014/main" id="{655B7B22-B18C-4CCE-A792-006C0B375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6625" y="3789363"/>
            <a:ext cx="762000" cy="860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9" name="Line 26">
            <a:extLst>
              <a:ext uri="{FF2B5EF4-FFF2-40B4-BE49-F238E27FC236}">
                <a16:creationId xmlns:a16="http://schemas.microsoft.com/office/drawing/2014/main" id="{02B07B96-3B6A-4A78-BBFA-7D61DCB825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865563"/>
            <a:ext cx="766762" cy="7842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0" name="Line 27">
            <a:extLst>
              <a:ext uri="{FF2B5EF4-FFF2-40B4-BE49-F238E27FC236}">
                <a16:creationId xmlns:a16="http://schemas.microsoft.com/office/drawing/2014/main" id="{CDD9AB03-B61E-4F7E-8367-44189204B6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8625" y="2992438"/>
            <a:ext cx="838200" cy="7969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1" name="Oval 28">
            <a:extLst>
              <a:ext uri="{FF2B5EF4-FFF2-40B4-BE49-F238E27FC236}">
                <a16:creationId xmlns:a16="http://schemas.microsoft.com/office/drawing/2014/main" id="{EDAAD1E0-F9BD-4FDC-9533-4B9CF249B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450" y="3581400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82" name="Oval 29">
            <a:extLst>
              <a:ext uri="{FF2B5EF4-FFF2-40B4-BE49-F238E27FC236}">
                <a16:creationId xmlns:a16="http://schemas.microsoft.com/office/drawing/2014/main" id="{053C648F-FFDC-4497-8B94-DF55DD8AA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2849563"/>
            <a:ext cx="358775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83" name="Oval 30">
            <a:extLst>
              <a:ext uri="{FF2B5EF4-FFF2-40B4-BE49-F238E27FC236}">
                <a16:creationId xmlns:a16="http://schemas.microsoft.com/office/drawing/2014/main" id="{426CEFC7-9B40-43F4-BB69-FF4B759F3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4505325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84" name="Oval 31">
            <a:extLst>
              <a:ext uri="{FF2B5EF4-FFF2-40B4-BE49-F238E27FC236}">
                <a16:creationId xmlns:a16="http://schemas.microsoft.com/office/drawing/2014/main" id="{100DDDB6-E6FE-408C-B879-12576198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3641725"/>
            <a:ext cx="358775" cy="360363"/>
          </a:xfrm>
          <a:prstGeom prst="ellipse">
            <a:avLst/>
          </a:prstGeom>
          <a:solidFill>
            <a:srgbClr val="3399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85" name="Oval 32">
            <a:extLst>
              <a:ext uri="{FF2B5EF4-FFF2-40B4-BE49-F238E27FC236}">
                <a16:creationId xmlns:a16="http://schemas.microsoft.com/office/drawing/2014/main" id="{11146F76-A730-42D7-A1C8-8605D6FA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2936875"/>
            <a:ext cx="358775" cy="3603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86" name="Oval 33">
            <a:extLst>
              <a:ext uri="{FF2B5EF4-FFF2-40B4-BE49-F238E27FC236}">
                <a16:creationId xmlns:a16="http://schemas.microsoft.com/office/drawing/2014/main" id="{CED4F5E4-F709-48F0-894F-2C6ABF72A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4592638"/>
            <a:ext cx="358775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87" name="AutoShape 34">
            <a:extLst>
              <a:ext uri="{FF2B5EF4-FFF2-40B4-BE49-F238E27FC236}">
                <a16:creationId xmlns:a16="http://schemas.microsoft.com/office/drawing/2014/main" id="{34DE6CE7-3F72-47F7-9137-1B106D37D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0386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88" name="Oval 35">
            <a:extLst>
              <a:ext uri="{FF2B5EF4-FFF2-40B4-BE49-F238E27FC236}">
                <a16:creationId xmlns:a16="http://schemas.microsoft.com/office/drawing/2014/main" id="{10BF8FD9-34A0-460C-A11C-27CF3D1EC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657600"/>
            <a:ext cx="358775" cy="360363"/>
          </a:xfrm>
          <a:prstGeom prst="ellipse">
            <a:avLst/>
          </a:prstGeom>
          <a:solidFill>
            <a:srgbClr val="3399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89" name="Rectangle 36">
            <a:extLst>
              <a:ext uri="{FF2B5EF4-FFF2-40B4-BE49-F238E27FC236}">
                <a16:creationId xmlns:a16="http://schemas.microsoft.com/office/drawing/2014/main" id="{6433CA97-EFF3-42D9-BAD4-39C88D259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562600"/>
            <a:ext cx="3581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Biconnected Components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>
            <a:extLst>
              <a:ext uri="{FF2B5EF4-FFF2-40B4-BE49-F238E27FC236}">
                <a16:creationId xmlns:a16="http://schemas.microsoft.com/office/drawing/2014/main" id="{DB1308C4-D091-4534-8601-2C7AB744E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Articulation point:</a:t>
            </a:r>
          </a:p>
          <a:p>
            <a:pPr lvl="1" eaLnBrk="1" hangingPunct="1"/>
            <a:r>
              <a:rPr lang="en-US" altLang="en-US"/>
              <a:t>A vertex </a:t>
            </a:r>
            <a:r>
              <a:rPr lang="en-US" altLang="en-US">
                <a:solidFill>
                  <a:srgbClr val="FF3399"/>
                </a:solidFill>
              </a:rPr>
              <a:t>v</a:t>
            </a:r>
            <a:r>
              <a:rPr lang="en-US" altLang="en-US"/>
              <a:t> in a connected graph</a:t>
            </a:r>
            <a:r>
              <a:rPr lang="en-US" altLang="en-US">
                <a:solidFill>
                  <a:srgbClr val="FF0066"/>
                </a:solidFill>
              </a:rPr>
              <a:t> </a:t>
            </a:r>
            <a:r>
              <a:rPr lang="en-US" altLang="en-US"/>
              <a:t>G is an </a:t>
            </a:r>
            <a:r>
              <a:rPr lang="en-US" altLang="en-US" i="1">
                <a:solidFill>
                  <a:srgbClr val="FF3399"/>
                </a:solidFill>
              </a:rPr>
              <a:t>articulation </a:t>
            </a:r>
            <a:r>
              <a:rPr lang="en-US" altLang="en-US"/>
              <a:t>point if and only if the </a:t>
            </a:r>
            <a:r>
              <a:rPr lang="en-US" altLang="en-US" i="1">
                <a:solidFill>
                  <a:srgbClr val="FF3399"/>
                </a:solidFill>
              </a:rPr>
              <a:t>deletion</a:t>
            </a:r>
            <a:r>
              <a:rPr lang="en-US" altLang="en-US"/>
              <a:t> of vertex </a:t>
            </a:r>
            <a:r>
              <a:rPr lang="en-US" altLang="en-US">
                <a:solidFill>
                  <a:srgbClr val="FF3399"/>
                </a:solidFill>
              </a:rPr>
              <a:t>v</a:t>
            </a:r>
            <a:r>
              <a:rPr lang="en-US" altLang="en-US"/>
              <a:t> together with all edges connected to </a:t>
            </a:r>
            <a:r>
              <a:rPr lang="en-US" altLang="en-US">
                <a:solidFill>
                  <a:srgbClr val="FF3399"/>
                </a:solidFill>
              </a:rPr>
              <a:t>v</a:t>
            </a:r>
            <a:r>
              <a:rPr lang="en-US" altLang="en-US"/>
              <a:t> </a:t>
            </a:r>
            <a:r>
              <a:rPr lang="en-US" altLang="en-US" i="1">
                <a:solidFill>
                  <a:srgbClr val="FF3399"/>
                </a:solidFill>
              </a:rPr>
              <a:t>disconnects</a:t>
            </a:r>
            <a:r>
              <a:rPr lang="en-US" altLang="en-US"/>
              <a:t> the graph into two more nonempty components.  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14DC53D-CA28-497E-8663-F76BF7466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569325" cy="6211887"/>
          </a:xfrm>
        </p:spPr>
        <p:txBody>
          <a:bodyPr/>
          <a:lstStyle/>
          <a:p>
            <a:pPr eaLnBrk="1" hangingPunct="1"/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/>
              <a:t>		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	</a:t>
            </a:r>
            <a:r>
              <a:rPr lang="en-US" altLang="en-US" sz="3600">
                <a:solidFill>
                  <a:srgbClr val="FF0066"/>
                </a:solidFill>
              </a:rPr>
              <a:t>Graph  G</a:t>
            </a:r>
          </a:p>
        </p:txBody>
      </p:sp>
      <p:sp>
        <p:nvSpPr>
          <p:cNvPr id="47107" name="Oval 3">
            <a:extLst>
              <a:ext uri="{FF2B5EF4-FFF2-40B4-BE49-F238E27FC236}">
                <a16:creationId xmlns:a16="http://schemas.microsoft.com/office/drawing/2014/main" id="{76ADB7AA-BA73-452D-AAC2-A085C7AC5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197485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</a:t>
            </a: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FBDD2B2D-878B-4611-B84A-AA100DD18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0" y="53340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6</a:t>
            </a: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60E1CDF1-39D2-40C3-A5B2-0889D33FF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50" y="2478088"/>
            <a:ext cx="528638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</a:p>
        </p:txBody>
      </p:sp>
      <p:sp>
        <p:nvSpPr>
          <p:cNvPr id="47110" name="Oval 6">
            <a:extLst>
              <a:ext uri="{FF2B5EF4-FFF2-40B4-BE49-F238E27FC236}">
                <a16:creationId xmlns:a16="http://schemas.microsoft.com/office/drawing/2014/main" id="{027CC133-67FB-4C94-84C3-E49D70FF6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125788"/>
            <a:ext cx="528637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8</a:t>
            </a:r>
          </a:p>
        </p:txBody>
      </p:sp>
      <p:sp>
        <p:nvSpPr>
          <p:cNvPr id="47111" name="Oval 7">
            <a:extLst>
              <a:ext uri="{FF2B5EF4-FFF2-40B4-BE49-F238E27FC236}">
                <a16:creationId xmlns:a16="http://schemas.microsoft.com/office/drawing/2014/main" id="{011E80FF-66B7-41F1-9E51-17DA83339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348615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3</a:t>
            </a:r>
          </a:p>
        </p:txBody>
      </p:sp>
      <p:sp>
        <p:nvSpPr>
          <p:cNvPr id="47112" name="Oval 8">
            <a:extLst>
              <a:ext uri="{FF2B5EF4-FFF2-40B4-BE49-F238E27FC236}">
                <a16:creationId xmlns:a16="http://schemas.microsoft.com/office/drawing/2014/main" id="{CC62694D-3B67-4CE8-8511-9174D5CE2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895600"/>
            <a:ext cx="5540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4</a:t>
            </a:r>
          </a:p>
        </p:txBody>
      </p:sp>
      <p:sp>
        <p:nvSpPr>
          <p:cNvPr id="47113" name="Oval 9">
            <a:extLst>
              <a:ext uri="{FF2B5EF4-FFF2-40B4-BE49-F238E27FC236}">
                <a16:creationId xmlns:a16="http://schemas.microsoft.com/office/drawing/2014/main" id="{8F2487B3-90EC-4352-A3DB-E4D1F8B7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1541463"/>
            <a:ext cx="528637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5</a:t>
            </a:r>
          </a:p>
        </p:txBody>
      </p:sp>
      <p:sp>
        <p:nvSpPr>
          <p:cNvPr id="47114" name="Oval 10">
            <a:extLst>
              <a:ext uri="{FF2B5EF4-FFF2-40B4-BE49-F238E27FC236}">
                <a16:creationId xmlns:a16="http://schemas.microsoft.com/office/drawing/2014/main" id="{CBE628E7-EC9C-4BC5-BC71-C8E354A8D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4422775"/>
            <a:ext cx="625475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10</a:t>
            </a:r>
          </a:p>
        </p:txBody>
      </p:sp>
      <p:sp>
        <p:nvSpPr>
          <p:cNvPr id="47115" name="Oval 11">
            <a:extLst>
              <a:ext uri="{FF2B5EF4-FFF2-40B4-BE49-F238E27FC236}">
                <a16:creationId xmlns:a16="http://schemas.microsoft.com/office/drawing/2014/main" id="{3B6051F3-A0C5-4067-A960-ED37C4E49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434975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9</a:t>
            </a:r>
          </a:p>
        </p:txBody>
      </p:sp>
      <p:sp>
        <p:nvSpPr>
          <p:cNvPr id="47116" name="Oval 12">
            <a:extLst>
              <a:ext uri="{FF2B5EF4-FFF2-40B4-BE49-F238E27FC236}">
                <a16:creationId xmlns:a16="http://schemas.microsoft.com/office/drawing/2014/main" id="{88BBEEC6-9B2B-49FC-9D85-93ACAECBE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725" y="246380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7</a:t>
            </a:r>
          </a:p>
        </p:txBody>
      </p:sp>
      <p:sp>
        <p:nvSpPr>
          <p:cNvPr id="47117" name="Line 13">
            <a:extLst>
              <a:ext uri="{FF2B5EF4-FFF2-40B4-BE49-F238E27FC236}">
                <a16:creationId xmlns:a16="http://schemas.microsoft.com/office/drawing/2014/main" id="{5E5991C4-A470-4921-A6D3-219249AFDC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1825" y="1095375"/>
            <a:ext cx="360363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18" name="Line 14">
            <a:extLst>
              <a:ext uri="{FF2B5EF4-FFF2-40B4-BE49-F238E27FC236}">
                <a16:creationId xmlns:a16="http://schemas.microsoft.com/office/drawing/2014/main" id="{935FA7C7-2A5B-4534-A1BC-7A28276D92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9188" y="20447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19" name="Line 15">
            <a:extLst>
              <a:ext uri="{FF2B5EF4-FFF2-40B4-BE49-F238E27FC236}">
                <a16:creationId xmlns:a16="http://schemas.microsoft.com/office/drawing/2014/main" id="{13EA3C22-6A08-4397-BC53-504B5FA2D2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24488" y="2174875"/>
            <a:ext cx="7143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0" name="Line 16">
            <a:extLst>
              <a:ext uri="{FF2B5EF4-FFF2-40B4-BE49-F238E27FC236}">
                <a16:creationId xmlns:a16="http://schemas.microsoft.com/office/drawing/2014/main" id="{3679D9AA-68DF-4231-B14B-312DEB7CC0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11825" y="2044700"/>
            <a:ext cx="360363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1" name="Line 17">
            <a:extLst>
              <a:ext uri="{FF2B5EF4-FFF2-40B4-BE49-F238E27FC236}">
                <a16:creationId xmlns:a16="http://schemas.microsoft.com/office/drawing/2014/main" id="{529C2E76-1DD9-4C8F-BD4C-AAD2DDE9CC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2959100"/>
            <a:ext cx="350837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2" name="Line 18">
            <a:extLst>
              <a:ext uri="{FF2B5EF4-FFF2-40B4-BE49-F238E27FC236}">
                <a16:creationId xmlns:a16="http://schemas.microsoft.com/office/drawing/2014/main" id="{7C0B01D3-6357-4F79-A40D-90CCC44E15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91188" y="2967038"/>
            <a:ext cx="309562" cy="296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3" name="Line 19">
            <a:extLst>
              <a:ext uri="{FF2B5EF4-FFF2-40B4-BE49-F238E27FC236}">
                <a16:creationId xmlns:a16="http://schemas.microsoft.com/office/drawing/2014/main" id="{467A7508-131F-4274-BFB0-087202276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2688" y="2751138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4" name="Line 20">
            <a:extLst>
              <a:ext uri="{FF2B5EF4-FFF2-40B4-BE49-F238E27FC236}">
                <a16:creationId xmlns:a16="http://schemas.microsoft.com/office/drawing/2014/main" id="{0C735DDD-3CB0-4DF4-971C-0AD2479DBF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9588" y="3040063"/>
            <a:ext cx="239712" cy="452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5" name="Line 21">
            <a:extLst>
              <a:ext uri="{FF2B5EF4-FFF2-40B4-BE49-F238E27FC236}">
                <a16:creationId xmlns:a16="http://schemas.microsoft.com/office/drawing/2014/main" id="{C53244F9-C80F-4DDD-A361-D9A3367C2F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6188" y="4048125"/>
            <a:ext cx="269875" cy="434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6" name="Line 22">
            <a:extLst>
              <a:ext uri="{FF2B5EF4-FFF2-40B4-BE49-F238E27FC236}">
                <a16:creationId xmlns:a16="http://schemas.microsoft.com/office/drawing/2014/main" id="{22D608D0-1226-461D-A492-84150CC6C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4048125"/>
            <a:ext cx="357188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7" name="Line 23">
            <a:extLst>
              <a:ext uri="{FF2B5EF4-FFF2-40B4-BE49-F238E27FC236}">
                <a16:creationId xmlns:a16="http://schemas.microsoft.com/office/drawing/2014/main" id="{BC559DC6-6C2B-4003-8282-81CF02A86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1238" y="3398838"/>
            <a:ext cx="43338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8" name="Line 24">
            <a:extLst>
              <a:ext uri="{FF2B5EF4-FFF2-40B4-BE49-F238E27FC236}">
                <a16:creationId xmlns:a16="http://schemas.microsoft.com/office/drawing/2014/main" id="{FF57E065-CFDB-461C-B1B2-269A564E2F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5338" y="2578100"/>
            <a:ext cx="1460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29" name="Line 25">
            <a:extLst>
              <a:ext uri="{FF2B5EF4-FFF2-40B4-BE49-F238E27FC236}">
                <a16:creationId xmlns:a16="http://schemas.microsoft.com/office/drawing/2014/main" id="{065A42B0-B390-462C-8D27-04722DDE9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0163" y="2390775"/>
            <a:ext cx="6477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30" name="Rectangle 26">
            <a:extLst>
              <a:ext uri="{FF2B5EF4-FFF2-40B4-BE49-F238E27FC236}">
                <a16:creationId xmlns:a16="http://schemas.microsoft.com/office/drawing/2014/main" id="{725AAD95-5BA6-4DEC-A6D7-68F04DD8E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486400"/>
            <a:ext cx="6553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1800"/>
              <a:t> </a:t>
            </a:r>
            <a:r>
              <a:rPr lang="en-US" altLang="en-US" sz="1800" b="1"/>
              <a:t>Nodes 2, 3 and  5 are articulation points.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937CD48-A76A-428A-9415-B4197E89E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96850"/>
            <a:ext cx="8893175" cy="65452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sz="2400" dirty="0">
                <a:solidFill>
                  <a:srgbClr val="FF0066"/>
                </a:solidFill>
              </a:rPr>
              <a:t>Identifying articulation points</a:t>
            </a:r>
            <a:endParaRPr lang="en-US" altLang="en-US" sz="2400" dirty="0"/>
          </a:p>
          <a:p>
            <a:pPr eaLnBrk="1" hangingPunct="1">
              <a:buFontTx/>
              <a:buNone/>
              <a:defRPr/>
            </a:pPr>
            <a:endParaRPr lang="en-US" altLang="en-US" sz="2400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400" b="1" dirty="0"/>
              <a:t>Step 1 : </a:t>
            </a:r>
            <a:r>
              <a:rPr lang="en-US" altLang="en-US" sz="2400" dirty="0"/>
              <a:t>Construct a Depth First Search Tree of G and assign Depth First Numbers (dfn) to each vertex in the Tree.</a:t>
            </a:r>
          </a:p>
          <a:p>
            <a:pPr marL="0" indent="0" eaLnBrk="1" hangingPunct="1">
              <a:buClr>
                <a:schemeClr val="tx1"/>
              </a:buClr>
              <a:buFontTx/>
              <a:buNone/>
              <a:defRPr/>
            </a:pPr>
            <a:endParaRPr lang="en-US" altLang="en-US" sz="2400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400" b="1" dirty="0"/>
              <a:t>Step 2:</a:t>
            </a:r>
            <a:r>
              <a:rPr lang="en-US" altLang="en-US" sz="2400" dirty="0"/>
              <a:t> Identify what are the back edges in the Tree.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400" b="1" dirty="0"/>
              <a:t>Step 3: </a:t>
            </a:r>
            <a:r>
              <a:rPr lang="en-US" altLang="en-US" sz="2400" dirty="0"/>
              <a:t>Observations to be done.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400" b="1" dirty="0"/>
              <a:t>Step 4: </a:t>
            </a:r>
            <a:r>
              <a:rPr lang="en-US" altLang="en-US" sz="2400" dirty="0"/>
              <a:t>Find the low values to each vertex.</a:t>
            </a:r>
          </a:p>
          <a:p>
            <a:pPr marL="0" indent="0" eaLnBrk="1" hangingPunct="1">
              <a:buClr>
                <a:schemeClr val="tx1"/>
              </a:buClr>
              <a:buFontTx/>
              <a:buNone/>
              <a:defRPr/>
            </a:pPr>
            <a:endParaRPr lang="en-US" altLang="en-US" sz="2400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400" b="1" dirty="0"/>
              <a:t>Step 5:</a:t>
            </a:r>
            <a:r>
              <a:rPr lang="en-US" altLang="en-US" sz="2400" dirty="0"/>
              <a:t> Finding an Articulation Point.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altLang="en-US" sz="2400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F2DDA70-F3D8-4901-BA2D-45F507B42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42350" cy="66690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/>
              <a:t>Step 1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	</a:t>
            </a:r>
          </a:p>
        </p:txBody>
      </p:sp>
      <p:sp>
        <p:nvSpPr>
          <p:cNvPr id="49155" name="Oval 3">
            <a:extLst>
              <a:ext uri="{FF2B5EF4-FFF2-40B4-BE49-F238E27FC236}">
                <a16:creationId xmlns:a16="http://schemas.microsoft.com/office/drawing/2014/main" id="{2899F594-C1A7-4B88-9A35-6EF7F2E6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25" y="229235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</a:t>
            </a: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F46E6551-4B29-4008-8966-587F72F40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588" y="692150"/>
            <a:ext cx="528637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6</a:t>
            </a:r>
          </a:p>
        </p:txBody>
      </p:sp>
      <p:sp>
        <p:nvSpPr>
          <p:cNvPr id="49157" name="Oval 5">
            <a:extLst>
              <a:ext uri="{FF2B5EF4-FFF2-40B4-BE49-F238E27FC236}">
                <a16:creationId xmlns:a16="http://schemas.microsoft.com/office/drawing/2014/main" id="{D65460D3-2F7E-44EB-8D79-8A4DAFE19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0" y="2795588"/>
            <a:ext cx="528638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</a:p>
        </p:txBody>
      </p:sp>
      <p:sp>
        <p:nvSpPr>
          <p:cNvPr id="49158" name="Oval 6">
            <a:extLst>
              <a:ext uri="{FF2B5EF4-FFF2-40B4-BE49-F238E27FC236}">
                <a16:creationId xmlns:a16="http://schemas.microsoft.com/office/drawing/2014/main" id="{DDC76473-67B1-45D8-B7FD-E14D4C858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88" y="3443288"/>
            <a:ext cx="528637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8</a:t>
            </a:r>
          </a:p>
        </p:txBody>
      </p:sp>
      <p:sp>
        <p:nvSpPr>
          <p:cNvPr id="49159" name="Oval 7">
            <a:extLst>
              <a:ext uri="{FF2B5EF4-FFF2-40B4-BE49-F238E27FC236}">
                <a16:creationId xmlns:a16="http://schemas.microsoft.com/office/drawing/2014/main" id="{324CC948-3E05-42CA-9310-31582212F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380365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3</a:t>
            </a:r>
          </a:p>
        </p:txBody>
      </p:sp>
      <p:sp>
        <p:nvSpPr>
          <p:cNvPr id="49160" name="Oval 8">
            <a:extLst>
              <a:ext uri="{FF2B5EF4-FFF2-40B4-BE49-F238E27FC236}">
                <a16:creationId xmlns:a16="http://schemas.microsoft.com/office/drawing/2014/main" id="{F0B15B88-0912-4470-96E8-548C71270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13100"/>
            <a:ext cx="5540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4</a:t>
            </a:r>
          </a:p>
        </p:txBody>
      </p:sp>
      <p:sp>
        <p:nvSpPr>
          <p:cNvPr id="49161" name="Oval 9">
            <a:extLst>
              <a:ext uri="{FF2B5EF4-FFF2-40B4-BE49-F238E27FC236}">
                <a16:creationId xmlns:a16="http://schemas.microsoft.com/office/drawing/2014/main" id="{B55A2FDD-9B07-4A81-8981-B8FECFCE9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3" y="1858963"/>
            <a:ext cx="528637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5</a:t>
            </a:r>
          </a:p>
        </p:txBody>
      </p:sp>
      <p:sp>
        <p:nvSpPr>
          <p:cNvPr id="49162" name="Oval 10">
            <a:extLst>
              <a:ext uri="{FF2B5EF4-FFF2-40B4-BE49-F238E27FC236}">
                <a16:creationId xmlns:a16="http://schemas.microsoft.com/office/drawing/2014/main" id="{A543C8BD-6F03-4345-8713-56811184E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3" y="4740275"/>
            <a:ext cx="625475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10</a:t>
            </a:r>
          </a:p>
        </p:txBody>
      </p:sp>
      <p:sp>
        <p:nvSpPr>
          <p:cNvPr id="49163" name="Oval 11">
            <a:extLst>
              <a:ext uri="{FF2B5EF4-FFF2-40B4-BE49-F238E27FC236}">
                <a16:creationId xmlns:a16="http://schemas.microsoft.com/office/drawing/2014/main" id="{0B93226A-451F-4BC5-B827-A53027183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150" y="466725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9</a:t>
            </a:r>
          </a:p>
        </p:txBody>
      </p:sp>
      <p:sp>
        <p:nvSpPr>
          <p:cNvPr id="49164" name="Oval 12">
            <a:extLst>
              <a:ext uri="{FF2B5EF4-FFF2-40B4-BE49-F238E27FC236}">
                <a16:creationId xmlns:a16="http://schemas.microsoft.com/office/drawing/2014/main" id="{5B7DE8A7-D72D-41D9-AE91-7C9B5E165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925" y="278130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7</a:t>
            </a:r>
          </a:p>
        </p:txBody>
      </p:sp>
      <p:sp>
        <p:nvSpPr>
          <p:cNvPr id="49165" name="Line 13">
            <a:extLst>
              <a:ext uri="{FF2B5EF4-FFF2-40B4-BE49-F238E27FC236}">
                <a16:creationId xmlns:a16="http://schemas.microsoft.com/office/drawing/2014/main" id="{4C3467F5-E19C-4F7D-9B14-284726FDFB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9863" y="2349500"/>
            <a:ext cx="43180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66" name="Line 14">
            <a:extLst>
              <a:ext uri="{FF2B5EF4-FFF2-40B4-BE49-F238E27FC236}">
                <a16:creationId xmlns:a16="http://schemas.microsoft.com/office/drawing/2014/main" id="{002FF3A4-1206-49F3-A20F-8E4179F22C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4688" y="2492375"/>
            <a:ext cx="7143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67" name="Line 15">
            <a:extLst>
              <a:ext uri="{FF2B5EF4-FFF2-40B4-BE49-F238E27FC236}">
                <a16:creationId xmlns:a16="http://schemas.microsoft.com/office/drawing/2014/main" id="{AC811939-6E3D-4D10-891B-EA998CE45F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02025" y="2420938"/>
            <a:ext cx="360363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68" name="Line 16">
            <a:extLst>
              <a:ext uri="{FF2B5EF4-FFF2-40B4-BE49-F238E27FC236}">
                <a16:creationId xmlns:a16="http://schemas.microsoft.com/office/drawing/2014/main" id="{51455E9A-98CD-4DC6-9E96-D7CC699AD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9863" y="3284538"/>
            <a:ext cx="3603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69" name="Line 17">
            <a:extLst>
              <a:ext uri="{FF2B5EF4-FFF2-40B4-BE49-F238E27FC236}">
                <a16:creationId xmlns:a16="http://schemas.microsoft.com/office/drawing/2014/main" id="{ED4D1C17-B6CE-480E-AF37-6F0AACD831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0588" y="3284538"/>
            <a:ext cx="360362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70" name="Line 18">
            <a:extLst>
              <a:ext uri="{FF2B5EF4-FFF2-40B4-BE49-F238E27FC236}">
                <a16:creationId xmlns:a16="http://schemas.microsoft.com/office/drawing/2014/main" id="{5E8AAB1E-92AA-46CC-BAD2-79665157D7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888" y="3068638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71" name="Line 19">
            <a:extLst>
              <a:ext uri="{FF2B5EF4-FFF2-40B4-BE49-F238E27FC236}">
                <a16:creationId xmlns:a16="http://schemas.microsoft.com/office/drawing/2014/main" id="{12427923-4DB3-4CA7-8E14-05499A3FD8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33600" y="3357563"/>
            <a:ext cx="21590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72" name="Line 20">
            <a:extLst>
              <a:ext uri="{FF2B5EF4-FFF2-40B4-BE49-F238E27FC236}">
                <a16:creationId xmlns:a16="http://schemas.microsoft.com/office/drawing/2014/main" id="{73256629-99AC-4B2B-9BA6-072BB8A51B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8925" y="4365625"/>
            <a:ext cx="287338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73" name="Line 21">
            <a:extLst>
              <a:ext uri="{FF2B5EF4-FFF2-40B4-BE49-F238E27FC236}">
                <a16:creationId xmlns:a16="http://schemas.microsoft.com/office/drawing/2014/main" id="{A8BFA68D-5EBF-45F5-91A5-56F7B6E10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4365625"/>
            <a:ext cx="43338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74" name="Line 22">
            <a:extLst>
              <a:ext uri="{FF2B5EF4-FFF2-40B4-BE49-F238E27FC236}">
                <a16:creationId xmlns:a16="http://schemas.microsoft.com/office/drawing/2014/main" id="{CEF99162-8A03-4DBE-9F64-2A97DDE7BA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41438" y="3716338"/>
            <a:ext cx="43338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75" name="Line 23">
            <a:extLst>
              <a:ext uri="{FF2B5EF4-FFF2-40B4-BE49-F238E27FC236}">
                <a16:creationId xmlns:a16="http://schemas.microsoft.com/office/drawing/2014/main" id="{B8B9A337-7959-4D28-B0FA-B83A4401AF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5538" y="2924175"/>
            <a:ext cx="144462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76" name="Line 24">
            <a:extLst>
              <a:ext uri="{FF2B5EF4-FFF2-40B4-BE49-F238E27FC236}">
                <a16:creationId xmlns:a16="http://schemas.microsoft.com/office/drawing/2014/main" id="{71F76DB0-E7B3-46CE-B017-831DCCFC4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363" y="2708275"/>
            <a:ext cx="6477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77" name="Line 25">
            <a:extLst>
              <a:ext uri="{FF2B5EF4-FFF2-40B4-BE49-F238E27FC236}">
                <a16:creationId xmlns:a16="http://schemas.microsoft.com/office/drawing/2014/main" id="{8165A994-1F2A-4E4B-A8E3-3E75ABE6B2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7563" y="1268413"/>
            <a:ext cx="217487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78" name="Oval 26">
            <a:extLst>
              <a:ext uri="{FF2B5EF4-FFF2-40B4-BE49-F238E27FC236}">
                <a16:creationId xmlns:a16="http://schemas.microsoft.com/office/drawing/2014/main" id="{98AD6236-A07D-4DA4-8CF1-DE1A8000D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333375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</a:t>
            </a:r>
          </a:p>
        </p:txBody>
      </p:sp>
      <p:sp>
        <p:nvSpPr>
          <p:cNvPr id="49179" name="Oval 27">
            <a:extLst>
              <a:ext uri="{FF2B5EF4-FFF2-40B4-BE49-F238E27FC236}">
                <a16:creationId xmlns:a16="http://schemas.microsoft.com/office/drawing/2014/main" id="{01073B1A-E5CD-4833-866A-CCD9F95E2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8" y="1557338"/>
            <a:ext cx="554037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4</a:t>
            </a:r>
          </a:p>
        </p:txBody>
      </p:sp>
      <p:sp>
        <p:nvSpPr>
          <p:cNvPr id="49180" name="Oval 28">
            <a:extLst>
              <a:ext uri="{FF2B5EF4-FFF2-40B4-BE49-F238E27FC236}">
                <a16:creationId xmlns:a16="http://schemas.microsoft.com/office/drawing/2014/main" id="{6F0564D0-C1FE-4214-825C-BBD55B925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2636838"/>
            <a:ext cx="528637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3</a:t>
            </a:r>
          </a:p>
        </p:txBody>
      </p:sp>
      <p:sp>
        <p:nvSpPr>
          <p:cNvPr id="49181" name="Oval 29">
            <a:extLst>
              <a:ext uri="{FF2B5EF4-FFF2-40B4-BE49-F238E27FC236}">
                <a16:creationId xmlns:a16="http://schemas.microsoft.com/office/drawing/2014/main" id="{8CFEA87B-A844-4BE2-A001-A2BE861C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25" y="3716338"/>
            <a:ext cx="6254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10</a:t>
            </a:r>
          </a:p>
        </p:txBody>
      </p:sp>
      <p:sp>
        <p:nvSpPr>
          <p:cNvPr id="49182" name="Oval 30">
            <a:extLst>
              <a:ext uri="{FF2B5EF4-FFF2-40B4-BE49-F238E27FC236}">
                <a16:creationId xmlns:a16="http://schemas.microsoft.com/office/drawing/2014/main" id="{DB94FEC8-FE03-46CC-A071-15BD3DFF3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88" y="3789363"/>
            <a:ext cx="528637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9</a:t>
            </a:r>
          </a:p>
        </p:txBody>
      </p:sp>
      <p:sp>
        <p:nvSpPr>
          <p:cNvPr id="49183" name="Line 31">
            <a:extLst>
              <a:ext uri="{FF2B5EF4-FFF2-40B4-BE49-F238E27FC236}">
                <a16:creationId xmlns:a16="http://schemas.microsoft.com/office/drawing/2014/main" id="{1CBAE855-9A17-4833-9530-462E4F113B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1738" y="908050"/>
            <a:ext cx="288925" cy="649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84" name="Line 32">
            <a:extLst>
              <a:ext uri="{FF2B5EF4-FFF2-40B4-BE49-F238E27FC236}">
                <a16:creationId xmlns:a16="http://schemas.microsoft.com/office/drawing/2014/main" id="{69809678-B6BD-47C5-AC52-16EEEBC847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78500" y="2133600"/>
            <a:ext cx="2889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85" name="Line 33">
            <a:extLst>
              <a:ext uri="{FF2B5EF4-FFF2-40B4-BE49-F238E27FC236}">
                <a16:creationId xmlns:a16="http://schemas.microsoft.com/office/drawing/2014/main" id="{51D4B899-14CA-406D-8F9C-52FBDB1BBA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5263" y="3213100"/>
            <a:ext cx="287337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86" name="Line 34">
            <a:extLst>
              <a:ext uri="{FF2B5EF4-FFF2-40B4-BE49-F238E27FC236}">
                <a16:creationId xmlns:a16="http://schemas.microsoft.com/office/drawing/2014/main" id="{1E7AC79E-0141-4BA0-BFBD-2BB214570E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7388" y="3276600"/>
            <a:ext cx="227012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87" name="Oval 35">
            <a:extLst>
              <a:ext uri="{FF2B5EF4-FFF2-40B4-BE49-F238E27FC236}">
                <a16:creationId xmlns:a16="http://schemas.microsoft.com/office/drawing/2014/main" id="{7A0F6389-E21A-4D86-B807-7CB2C272C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9225" y="3603625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</a:p>
        </p:txBody>
      </p:sp>
      <p:sp>
        <p:nvSpPr>
          <p:cNvPr id="49188" name="Oval 36">
            <a:extLst>
              <a:ext uri="{FF2B5EF4-FFF2-40B4-BE49-F238E27FC236}">
                <a16:creationId xmlns:a16="http://schemas.microsoft.com/office/drawing/2014/main" id="{CB2287F4-38EF-4AED-A432-502883C2F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08500"/>
            <a:ext cx="528638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5</a:t>
            </a:r>
          </a:p>
        </p:txBody>
      </p:sp>
      <p:sp>
        <p:nvSpPr>
          <p:cNvPr id="49189" name="Oval 37">
            <a:extLst>
              <a:ext uri="{FF2B5EF4-FFF2-40B4-BE49-F238E27FC236}">
                <a16:creationId xmlns:a16="http://schemas.microsoft.com/office/drawing/2014/main" id="{3B3B3073-441F-4E20-A78F-D5537FE33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516563"/>
            <a:ext cx="528638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6</a:t>
            </a:r>
          </a:p>
        </p:txBody>
      </p:sp>
      <p:sp>
        <p:nvSpPr>
          <p:cNvPr id="49190" name="Line 38">
            <a:extLst>
              <a:ext uri="{FF2B5EF4-FFF2-40B4-BE49-F238E27FC236}">
                <a16:creationId xmlns:a16="http://schemas.microsoft.com/office/drawing/2014/main" id="{AA283197-F2FB-45CD-9F60-594059A76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4400" y="3068638"/>
            <a:ext cx="64770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91" name="Line 39">
            <a:extLst>
              <a:ext uri="{FF2B5EF4-FFF2-40B4-BE49-F238E27FC236}">
                <a16:creationId xmlns:a16="http://schemas.microsoft.com/office/drawing/2014/main" id="{FE76A975-B061-4464-8288-15C1FF1965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422116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92" name="Line 40">
            <a:extLst>
              <a:ext uri="{FF2B5EF4-FFF2-40B4-BE49-F238E27FC236}">
                <a16:creationId xmlns:a16="http://schemas.microsoft.com/office/drawing/2014/main" id="{952E3B0F-389D-47DE-AE0E-EFBFDDB56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6563" y="4221163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93" name="Line 41">
            <a:extLst>
              <a:ext uri="{FF2B5EF4-FFF2-40B4-BE49-F238E27FC236}">
                <a16:creationId xmlns:a16="http://schemas.microsoft.com/office/drawing/2014/main" id="{C4D2314E-4584-4221-8E79-183B98234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7988" y="5105400"/>
            <a:ext cx="28575" cy="411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94" name="Oval 42">
            <a:extLst>
              <a:ext uri="{FF2B5EF4-FFF2-40B4-BE49-F238E27FC236}">
                <a16:creationId xmlns:a16="http://schemas.microsoft.com/office/drawing/2014/main" id="{7BBA8FBF-D2DA-4DB1-ADF5-57B00CFB2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363" y="5386388"/>
            <a:ext cx="528637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7</a:t>
            </a:r>
          </a:p>
        </p:txBody>
      </p:sp>
      <p:sp>
        <p:nvSpPr>
          <p:cNvPr id="49195" name="Oval 43">
            <a:extLst>
              <a:ext uri="{FF2B5EF4-FFF2-40B4-BE49-F238E27FC236}">
                <a16:creationId xmlns:a16="http://schemas.microsoft.com/office/drawing/2014/main" id="{82976135-49B0-47AC-A64A-C5C5382BE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6165850"/>
            <a:ext cx="528637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8</a:t>
            </a:r>
          </a:p>
        </p:txBody>
      </p:sp>
      <p:sp>
        <p:nvSpPr>
          <p:cNvPr id="49196" name="Line 44">
            <a:extLst>
              <a:ext uri="{FF2B5EF4-FFF2-40B4-BE49-F238E27FC236}">
                <a16:creationId xmlns:a16="http://schemas.microsoft.com/office/drawing/2014/main" id="{67359877-EF03-438A-BCC0-4BEA576EE8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8725" y="594995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97" name="Line 46">
            <a:extLst>
              <a:ext uri="{FF2B5EF4-FFF2-40B4-BE49-F238E27FC236}">
                <a16:creationId xmlns:a16="http://schemas.microsoft.com/office/drawing/2014/main" id="{C2FFDDEB-809E-4CF8-9B40-E531FF869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0388" y="5084763"/>
            <a:ext cx="381000" cy="401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98" name="Line 47">
            <a:extLst>
              <a:ext uri="{FF2B5EF4-FFF2-40B4-BE49-F238E27FC236}">
                <a16:creationId xmlns:a16="http://schemas.microsoft.com/office/drawing/2014/main" id="{EB40DF19-9DFD-4154-A329-CBD7ECCD5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98107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199" name="Line 48">
            <a:extLst>
              <a:ext uri="{FF2B5EF4-FFF2-40B4-BE49-F238E27FC236}">
                <a16:creationId xmlns:a16="http://schemas.microsoft.com/office/drawing/2014/main" id="{6BFA15C6-5828-4590-998E-CB1350CB1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1125538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0" name="Line 49">
            <a:extLst>
              <a:ext uri="{FF2B5EF4-FFF2-40B4-BE49-F238E27FC236}">
                <a16:creationId xmlns:a16="http://schemas.microsoft.com/office/drawing/2014/main" id="{79B22BCD-0118-43B4-82A5-FDBC0EE130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12684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1" name="Line 50">
            <a:extLst>
              <a:ext uri="{FF2B5EF4-FFF2-40B4-BE49-F238E27FC236}">
                <a16:creationId xmlns:a16="http://schemas.microsoft.com/office/drawing/2014/main" id="{A3E246D1-67D4-442E-B88C-9668E4908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141287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2" name="Line 51">
            <a:extLst>
              <a:ext uri="{FF2B5EF4-FFF2-40B4-BE49-F238E27FC236}">
                <a16:creationId xmlns:a16="http://schemas.microsoft.com/office/drawing/2014/main" id="{4BD1E559-AE8B-4D07-8098-D26A8D01F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1557338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3" name="Line 52">
            <a:extLst>
              <a:ext uri="{FF2B5EF4-FFF2-40B4-BE49-F238E27FC236}">
                <a16:creationId xmlns:a16="http://schemas.microsoft.com/office/drawing/2014/main" id="{2B70383A-7C5E-4A16-82F9-BFEA4D079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17002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4" name="Line 53">
            <a:extLst>
              <a:ext uri="{FF2B5EF4-FFF2-40B4-BE49-F238E27FC236}">
                <a16:creationId xmlns:a16="http://schemas.microsoft.com/office/drawing/2014/main" id="{BBA3B9E6-1796-4998-A1EC-0766B667A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19161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5" name="Line 54">
            <a:extLst>
              <a:ext uri="{FF2B5EF4-FFF2-40B4-BE49-F238E27FC236}">
                <a16:creationId xmlns:a16="http://schemas.microsoft.com/office/drawing/2014/main" id="{D4CCC64D-C33A-47C7-8A79-7E03AC912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21320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6" name="Line 55">
            <a:extLst>
              <a:ext uri="{FF2B5EF4-FFF2-40B4-BE49-F238E27FC236}">
                <a16:creationId xmlns:a16="http://schemas.microsoft.com/office/drawing/2014/main" id="{63348979-527F-4538-8306-6330CE886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23479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7" name="Line 56">
            <a:extLst>
              <a:ext uri="{FF2B5EF4-FFF2-40B4-BE49-F238E27FC236}">
                <a16:creationId xmlns:a16="http://schemas.microsoft.com/office/drawing/2014/main" id="{C53E94C7-847B-4FFE-A93A-AF941FDB8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25638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8" name="Line 57">
            <a:extLst>
              <a:ext uri="{FF2B5EF4-FFF2-40B4-BE49-F238E27FC236}">
                <a16:creationId xmlns:a16="http://schemas.microsoft.com/office/drawing/2014/main" id="{139F553A-6572-4F2E-B9CB-E69B424AB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27797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09" name="Line 58">
            <a:extLst>
              <a:ext uri="{FF2B5EF4-FFF2-40B4-BE49-F238E27FC236}">
                <a16:creationId xmlns:a16="http://schemas.microsoft.com/office/drawing/2014/main" id="{518D2249-A010-4B0B-992D-D99DD36024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29956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0" name="Line 59">
            <a:extLst>
              <a:ext uri="{FF2B5EF4-FFF2-40B4-BE49-F238E27FC236}">
                <a16:creationId xmlns:a16="http://schemas.microsoft.com/office/drawing/2014/main" id="{52E3AA0B-A2B6-452E-93CE-268217D93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32115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1" name="Line 60">
            <a:extLst>
              <a:ext uri="{FF2B5EF4-FFF2-40B4-BE49-F238E27FC236}">
                <a16:creationId xmlns:a16="http://schemas.microsoft.com/office/drawing/2014/main" id="{BE2800CF-BC3A-4EC4-8420-179B58A61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5125" y="34274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2" name="Line 61">
            <a:extLst>
              <a:ext uri="{FF2B5EF4-FFF2-40B4-BE49-F238E27FC236}">
                <a16:creationId xmlns:a16="http://schemas.microsoft.com/office/drawing/2014/main" id="{191AF3CE-D6A4-4263-8C0B-BA51D368B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4294188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3" name="Line 62">
            <a:extLst>
              <a:ext uri="{FF2B5EF4-FFF2-40B4-BE49-F238E27FC236}">
                <a16:creationId xmlns:a16="http://schemas.microsoft.com/office/drawing/2014/main" id="{E377ED4A-2C7A-4240-B191-19A725FA91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443706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4" name="Line 63">
            <a:extLst>
              <a:ext uri="{FF2B5EF4-FFF2-40B4-BE49-F238E27FC236}">
                <a16:creationId xmlns:a16="http://schemas.microsoft.com/office/drawing/2014/main" id="{D865CD21-5E3A-4AE7-A476-D0C1B3120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458152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5" name="Line 64">
            <a:extLst>
              <a:ext uri="{FF2B5EF4-FFF2-40B4-BE49-F238E27FC236}">
                <a16:creationId xmlns:a16="http://schemas.microsoft.com/office/drawing/2014/main" id="{2C2C9B8E-4ED7-41FC-A751-3BC602DE6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4725988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6" name="Line 65">
            <a:extLst>
              <a:ext uri="{FF2B5EF4-FFF2-40B4-BE49-F238E27FC236}">
                <a16:creationId xmlns:a16="http://schemas.microsoft.com/office/drawing/2014/main" id="{AAB7E19B-781A-454E-9A17-616A4372F1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4870450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7" name="Line 66">
            <a:extLst>
              <a:ext uri="{FF2B5EF4-FFF2-40B4-BE49-F238E27FC236}">
                <a16:creationId xmlns:a16="http://schemas.microsoft.com/office/drawing/2014/main" id="{A1B29730-840B-4C62-99FC-7751842CD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501332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8" name="Line 67">
            <a:extLst>
              <a:ext uri="{FF2B5EF4-FFF2-40B4-BE49-F238E27FC236}">
                <a16:creationId xmlns:a16="http://schemas.microsoft.com/office/drawing/2014/main" id="{CF05F933-530E-48EC-8A0B-2B240B03D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5156200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19" name="Line 68">
            <a:extLst>
              <a:ext uri="{FF2B5EF4-FFF2-40B4-BE49-F238E27FC236}">
                <a16:creationId xmlns:a16="http://schemas.microsoft.com/office/drawing/2014/main" id="{B1D72467-FA31-41D7-A4E3-5520F9E7B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530066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0" name="Line 69">
            <a:extLst>
              <a:ext uri="{FF2B5EF4-FFF2-40B4-BE49-F238E27FC236}">
                <a16:creationId xmlns:a16="http://schemas.microsoft.com/office/drawing/2014/main" id="{14563D87-5565-4AAF-9F43-4149965278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544512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1" name="Line 70">
            <a:extLst>
              <a:ext uri="{FF2B5EF4-FFF2-40B4-BE49-F238E27FC236}">
                <a16:creationId xmlns:a16="http://schemas.microsoft.com/office/drawing/2014/main" id="{789245B2-D648-4379-82C6-FCAE4C024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5589588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2" name="Line 71">
            <a:extLst>
              <a:ext uri="{FF2B5EF4-FFF2-40B4-BE49-F238E27FC236}">
                <a16:creationId xmlns:a16="http://schemas.microsoft.com/office/drawing/2014/main" id="{887CD26E-3854-47D8-A9C6-40468B1FD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3860800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3" name="Line 72">
            <a:extLst>
              <a:ext uri="{FF2B5EF4-FFF2-40B4-BE49-F238E27FC236}">
                <a16:creationId xmlns:a16="http://schemas.microsoft.com/office/drawing/2014/main" id="{F56B3429-EE0B-47CE-A91A-A02468569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400526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4" name="Line 73">
            <a:extLst>
              <a:ext uri="{FF2B5EF4-FFF2-40B4-BE49-F238E27FC236}">
                <a16:creationId xmlns:a16="http://schemas.microsoft.com/office/drawing/2014/main" id="{3761E99E-711D-4EBD-AC84-AF023F6F0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414972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5" name="Line 74">
            <a:extLst>
              <a:ext uri="{FF2B5EF4-FFF2-40B4-BE49-F238E27FC236}">
                <a16:creationId xmlns:a16="http://schemas.microsoft.com/office/drawing/2014/main" id="{322DA908-97E0-43F8-92DC-A5CCC9F32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6167438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6" name="Line 75">
            <a:extLst>
              <a:ext uri="{FF2B5EF4-FFF2-40B4-BE49-F238E27FC236}">
                <a16:creationId xmlns:a16="http://schemas.microsoft.com/office/drawing/2014/main" id="{C446D63D-4102-4496-9A3B-09498B558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63103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7" name="Line 76">
            <a:extLst>
              <a:ext uri="{FF2B5EF4-FFF2-40B4-BE49-F238E27FC236}">
                <a16:creationId xmlns:a16="http://schemas.microsoft.com/office/drawing/2014/main" id="{878808BD-3632-4DFA-A997-C80968D5F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5734050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8" name="Line 77">
            <a:extLst>
              <a:ext uri="{FF2B5EF4-FFF2-40B4-BE49-F238E27FC236}">
                <a16:creationId xmlns:a16="http://schemas.microsoft.com/office/drawing/2014/main" id="{422A812E-120E-4F69-84F4-7D9525691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58785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29" name="Line 78">
            <a:extLst>
              <a:ext uri="{FF2B5EF4-FFF2-40B4-BE49-F238E27FC236}">
                <a16:creationId xmlns:a16="http://schemas.microsoft.com/office/drawing/2014/main" id="{0EF8BE02-0F42-4FFF-BB19-F187CCC1E9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88" y="602297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30" name="Line 79">
            <a:extLst>
              <a:ext uri="{FF2B5EF4-FFF2-40B4-BE49-F238E27FC236}">
                <a16:creationId xmlns:a16="http://schemas.microsoft.com/office/drawing/2014/main" id="{C97A3DA1-24BB-4346-9550-601D696AC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5488" y="38608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31" name="Line 80">
            <a:extLst>
              <a:ext uri="{FF2B5EF4-FFF2-40B4-BE49-F238E27FC236}">
                <a16:creationId xmlns:a16="http://schemas.microsoft.com/office/drawing/2014/main" id="{4A1CE4F5-BD96-49D0-86EC-2887979D26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4625" y="6381750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32" name="Rectangle 81">
            <a:extLst>
              <a:ext uri="{FF2B5EF4-FFF2-40B4-BE49-F238E27FC236}">
                <a16:creationId xmlns:a16="http://schemas.microsoft.com/office/drawing/2014/main" id="{993FD241-0FD4-42D3-A1D8-E28578326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44475"/>
            <a:ext cx="346075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</a:t>
            </a:r>
          </a:p>
        </p:txBody>
      </p:sp>
      <p:sp>
        <p:nvSpPr>
          <p:cNvPr id="49233" name="Rectangle 82">
            <a:extLst>
              <a:ext uri="{FF2B5EF4-FFF2-40B4-BE49-F238E27FC236}">
                <a16:creationId xmlns:a16="http://schemas.microsoft.com/office/drawing/2014/main" id="{109B71CE-FB0B-4815-A0B0-10429C00D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1162050"/>
            <a:ext cx="346075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</a:p>
        </p:txBody>
      </p:sp>
      <p:sp>
        <p:nvSpPr>
          <p:cNvPr id="49234" name="Rectangle 83">
            <a:extLst>
              <a:ext uri="{FF2B5EF4-FFF2-40B4-BE49-F238E27FC236}">
                <a16:creationId xmlns:a16="http://schemas.microsoft.com/office/drawing/2014/main" id="{27B0F739-D2AA-43F8-8083-BE5D847F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2530475"/>
            <a:ext cx="346075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3</a:t>
            </a:r>
          </a:p>
        </p:txBody>
      </p:sp>
      <p:sp>
        <p:nvSpPr>
          <p:cNvPr id="49235" name="Rectangle 84">
            <a:extLst>
              <a:ext uri="{FF2B5EF4-FFF2-40B4-BE49-F238E27FC236}">
                <a16:creationId xmlns:a16="http://schemas.microsoft.com/office/drawing/2014/main" id="{EB8C0393-E46B-4A0F-8829-747B1304F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573463"/>
            <a:ext cx="346075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4</a:t>
            </a:r>
          </a:p>
        </p:txBody>
      </p:sp>
      <p:sp>
        <p:nvSpPr>
          <p:cNvPr id="49236" name="Rectangle 85">
            <a:extLst>
              <a:ext uri="{FF2B5EF4-FFF2-40B4-BE49-F238E27FC236}">
                <a16:creationId xmlns:a16="http://schemas.microsoft.com/office/drawing/2014/main" id="{5A4ECF24-2868-4D7D-B5CB-B07634586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8" y="4421188"/>
            <a:ext cx="346075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5</a:t>
            </a:r>
          </a:p>
        </p:txBody>
      </p:sp>
      <p:sp>
        <p:nvSpPr>
          <p:cNvPr id="49237" name="Rectangle 86">
            <a:extLst>
              <a:ext uri="{FF2B5EF4-FFF2-40B4-BE49-F238E27FC236}">
                <a16:creationId xmlns:a16="http://schemas.microsoft.com/office/drawing/2014/main" id="{50E85044-DB2C-4BE2-B6C6-6E5176F8D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3213100"/>
            <a:ext cx="346075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6</a:t>
            </a:r>
          </a:p>
        </p:txBody>
      </p:sp>
      <p:sp>
        <p:nvSpPr>
          <p:cNvPr id="49238" name="Rectangle 87">
            <a:extLst>
              <a:ext uri="{FF2B5EF4-FFF2-40B4-BE49-F238E27FC236}">
                <a16:creationId xmlns:a16="http://schemas.microsoft.com/office/drawing/2014/main" id="{D0AC37B6-B32E-4198-8BEE-294A779B0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300" y="4691063"/>
            <a:ext cx="295275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7</a:t>
            </a:r>
          </a:p>
        </p:txBody>
      </p:sp>
      <p:sp>
        <p:nvSpPr>
          <p:cNvPr id="49239" name="Rectangle 88">
            <a:extLst>
              <a:ext uri="{FF2B5EF4-FFF2-40B4-BE49-F238E27FC236}">
                <a16:creationId xmlns:a16="http://schemas.microsoft.com/office/drawing/2014/main" id="{DB650358-EA11-4D77-99B4-DECC4C5F1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5626100"/>
            <a:ext cx="346075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8</a:t>
            </a:r>
          </a:p>
        </p:txBody>
      </p:sp>
      <p:sp>
        <p:nvSpPr>
          <p:cNvPr id="49240" name="Rectangle 89">
            <a:extLst>
              <a:ext uri="{FF2B5EF4-FFF2-40B4-BE49-F238E27FC236}">
                <a16:creationId xmlns:a16="http://schemas.microsoft.com/office/drawing/2014/main" id="{FE3B6406-0096-4D3C-947E-1F6EA9A9A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8575" y="5048250"/>
            <a:ext cx="217488" cy="406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ea typeface="굴림" panose="020B0600000101010101" pitchFamily="34" charset="-127"/>
              </a:rPr>
              <a:t>9</a:t>
            </a:r>
          </a:p>
        </p:txBody>
      </p:sp>
      <p:sp>
        <p:nvSpPr>
          <p:cNvPr id="49241" name="Rectangle 90">
            <a:extLst>
              <a:ext uri="{FF2B5EF4-FFF2-40B4-BE49-F238E27FC236}">
                <a16:creationId xmlns:a16="http://schemas.microsoft.com/office/drawing/2014/main" id="{66CE0078-56C9-4A20-ABE6-F43C331C9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3" y="6308725"/>
            <a:ext cx="498475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10</a:t>
            </a:r>
          </a:p>
        </p:txBody>
      </p:sp>
      <p:sp>
        <p:nvSpPr>
          <p:cNvPr id="49242" name="Line 101">
            <a:extLst>
              <a:ext uri="{FF2B5EF4-FFF2-40B4-BE49-F238E27FC236}">
                <a16:creationId xmlns:a16="http://schemas.microsoft.com/office/drawing/2014/main" id="{6F204F83-1343-4E6A-ADF8-64559DEE07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66063" y="3860800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43" name="Line 102">
            <a:extLst>
              <a:ext uri="{FF2B5EF4-FFF2-40B4-BE49-F238E27FC236}">
                <a16:creationId xmlns:a16="http://schemas.microsoft.com/office/drawing/2014/main" id="{D4D0590A-3359-40AD-9F21-0937610A93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21600" y="3860800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44" name="Line 103">
            <a:extLst>
              <a:ext uri="{FF2B5EF4-FFF2-40B4-BE49-F238E27FC236}">
                <a16:creationId xmlns:a16="http://schemas.microsoft.com/office/drawing/2014/main" id="{42D24E68-79F1-497A-8644-F6656FC1D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78725" y="3860800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45" name="Line 104">
            <a:extLst>
              <a:ext uri="{FF2B5EF4-FFF2-40B4-BE49-F238E27FC236}">
                <a16:creationId xmlns:a16="http://schemas.microsoft.com/office/drawing/2014/main" id="{6431BCC3-B911-4867-8BA9-095BC538DF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1388" y="3860800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46" name="Line 105">
            <a:extLst>
              <a:ext uri="{FF2B5EF4-FFF2-40B4-BE49-F238E27FC236}">
                <a16:creationId xmlns:a16="http://schemas.microsoft.com/office/drawing/2014/main" id="{377F8931-5AFE-4CCD-865C-6449901A29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34263" y="3860800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47" name="Line 106">
            <a:extLst>
              <a:ext uri="{FF2B5EF4-FFF2-40B4-BE49-F238E27FC236}">
                <a16:creationId xmlns:a16="http://schemas.microsoft.com/office/drawing/2014/main" id="{D410D28C-C1F2-4974-AD68-282175E717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75488" y="3860800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48" name="Line 107">
            <a:extLst>
              <a:ext uri="{FF2B5EF4-FFF2-40B4-BE49-F238E27FC236}">
                <a16:creationId xmlns:a16="http://schemas.microsoft.com/office/drawing/2014/main" id="{1B891779-126F-4200-89BD-7146A9401B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6925" y="3860800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49" name="Line 108">
            <a:extLst>
              <a:ext uri="{FF2B5EF4-FFF2-40B4-BE49-F238E27FC236}">
                <a16:creationId xmlns:a16="http://schemas.microsoft.com/office/drawing/2014/main" id="{880E6278-2055-4464-B114-86A69E9C4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5488" y="400526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0" name="Line 109">
            <a:extLst>
              <a:ext uri="{FF2B5EF4-FFF2-40B4-BE49-F238E27FC236}">
                <a16:creationId xmlns:a16="http://schemas.microsoft.com/office/drawing/2014/main" id="{B916117C-C1A9-41FA-A855-443136D002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1388" y="40052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1" name="Line 110">
            <a:extLst>
              <a:ext uri="{FF2B5EF4-FFF2-40B4-BE49-F238E27FC236}">
                <a16:creationId xmlns:a16="http://schemas.microsoft.com/office/drawing/2014/main" id="{C0C6053B-2ACB-44F6-855D-0467730C2B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75488" y="40052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2" name="Line 111">
            <a:extLst>
              <a:ext uri="{FF2B5EF4-FFF2-40B4-BE49-F238E27FC236}">
                <a16:creationId xmlns:a16="http://schemas.microsoft.com/office/drawing/2014/main" id="{3C7C71EC-EBE1-4F8E-BF58-AED2C041A6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6925" y="40052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3" name="Line 112">
            <a:extLst>
              <a:ext uri="{FF2B5EF4-FFF2-40B4-BE49-F238E27FC236}">
                <a16:creationId xmlns:a16="http://schemas.microsoft.com/office/drawing/2014/main" id="{88B6AF6E-4124-412C-BEEB-4F6FFE6A9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4224338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4" name="Line 113">
            <a:extLst>
              <a:ext uri="{FF2B5EF4-FFF2-40B4-BE49-F238E27FC236}">
                <a16:creationId xmlns:a16="http://schemas.microsoft.com/office/drawing/2014/main" id="{122EFD1B-C8B6-4620-A85D-B6F91BCEA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436721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5" name="Line 114">
            <a:extLst>
              <a:ext uri="{FF2B5EF4-FFF2-40B4-BE49-F238E27FC236}">
                <a16:creationId xmlns:a16="http://schemas.microsoft.com/office/drawing/2014/main" id="{6E403683-D404-4F67-8A31-19D07C656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451167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6" name="Line 115">
            <a:extLst>
              <a:ext uri="{FF2B5EF4-FFF2-40B4-BE49-F238E27FC236}">
                <a16:creationId xmlns:a16="http://schemas.microsoft.com/office/drawing/2014/main" id="{0DC3C38D-882E-4C73-9B36-DAD7ED15AE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4656138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7" name="Line 116">
            <a:extLst>
              <a:ext uri="{FF2B5EF4-FFF2-40B4-BE49-F238E27FC236}">
                <a16:creationId xmlns:a16="http://schemas.microsoft.com/office/drawing/2014/main" id="{D76B0915-CE19-4E0E-9ADB-33D5D0F04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4800600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8" name="Line 117">
            <a:extLst>
              <a:ext uri="{FF2B5EF4-FFF2-40B4-BE49-F238E27FC236}">
                <a16:creationId xmlns:a16="http://schemas.microsoft.com/office/drawing/2014/main" id="{C8B6E51F-0277-4630-8463-F3B0C9A04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494347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59" name="Line 118">
            <a:extLst>
              <a:ext uri="{FF2B5EF4-FFF2-40B4-BE49-F238E27FC236}">
                <a16:creationId xmlns:a16="http://schemas.microsoft.com/office/drawing/2014/main" id="{2B9B624A-9EA9-42F0-83C2-A375B606C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5086350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60" name="Line 119">
            <a:extLst>
              <a:ext uri="{FF2B5EF4-FFF2-40B4-BE49-F238E27FC236}">
                <a16:creationId xmlns:a16="http://schemas.microsoft.com/office/drawing/2014/main" id="{505E92D9-64A8-42D0-8C30-959C5784D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4079875"/>
            <a:ext cx="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61" name="Line 120">
            <a:extLst>
              <a:ext uri="{FF2B5EF4-FFF2-40B4-BE49-F238E27FC236}">
                <a16:creationId xmlns:a16="http://schemas.microsoft.com/office/drawing/2014/main" id="{8BE5FA5D-2D83-46A5-BA31-7ECE2FE48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5157788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62" name="Line 121">
            <a:extLst>
              <a:ext uri="{FF2B5EF4-FFF2-40B4-BE49-F238E27FC236}">
                <a16:creationId xmlns:a16="http://schemas.microsoft.com/office/drawing/2014/main" id="{0A85F8DE-6FDF-4411-851E-5DA7C58C4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263" y="530066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63" name="Line 122">
            <a:extLst>
              <a:ext uri="{FF2B5EF4-FFF2-40B4-BE49-F238E27FC236}">
                <a16:creationId xmlns:a16="http://schemas.microsoft.com/office/drawing/2014/main" id="{AACD8DCA-7F87-4879-8097-B70C48BB0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2825" y="4005263"/>
            <a:ext cx="71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9264" name="Text Box 123">
            <a:extLst>
              <a:ext uri="{FF2B5EF4-FFF2-40B4-BE49-F238E27FC236}">
                <a16:creationId xmlns:a16="http://schemas.microsoft.com/office/drawing/2014/main" id="{12C8AB56-A6D2-4852-8488-ABDE1E02D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538" y="6021388"/>
            <a:ext cx="144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Fig a</a:t>
            </a:r>
          </a:p>
        </p:txBody>
      </p:sp>
      <p:sp>
        <p:nvSpPr>
          <p:cNvPr id="49265" name="Text Box 124">
            <a:extLst>
              <a:ext uri="{FF2B5EF4-FFF2-40B4-BE49-F238E27FC236}">
                <a16:creationId xmlns:a16="http://schemas.microsoft.com/office/drawing/2014/main" id="{87C4C098-EA72-4853-9E10-B94C5E18B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50" y="5876925"/>
            <a:ext cx="144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Fig b</a:t>
            </a:r>
          </a:p>
        </p:txBody>
      </p:sp>
      <p:sp>
        <p:nvSpPr>
          <p:cNvPr id="49266" name="Line 125">
            <a:extLst>
              <a:ext uri="{FF2B5EF4-FFF2-40B4-BE49-F238E27FC236}">
                <a16:creationId xmlns:a16="http://schemas.microsoft.com/office/drawing/2014/main" id="{2004B07B-2E50-4F49-B809-335932041D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9988" y="6019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DF117F25-AE01-4521-A90C-453BC7467C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DFS</a:t>
            </a:r>
            <a:endParaRPr lang="en-IN" altLang="en-US"/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7F0CE197-E4B2-4602-B6D0-17AAB998E0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47788"/>
            <a:ext cx="8229600" cy="482441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b="1"/>
              <a:t>Step 2</a:t>
            </a:r>
            <a:endParaRPr lang="en-IN" altLang="en-US" b="1"/>
          </a:p>
        </p:txBody>
      </p:sp>
      <p:sp>
        <p:nvSpPr>
          <p:cNvPr id="50180" name="Oval 6">
            <a:extLst>
              <a:ext uri="{FF2B5EF4-FFF2-40B4-BE49-F238E27FC236}">
                <a16:creationId xmlns:a16="http://schemas.microsoft.com/office/drawing/2014/main" id="{0742D435-AD7F-4E6A-8163-0C10E9AB7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3" y="2928938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  <a:endParaRPr lang="en-IN" altLang="en-US" sz="1800"/>
          </a:p>
        </p:txBody>
      </p:sp>
      <p:sp>
        <p:nvSpPr>
          <p:cNvPr id="50181" name="Oval 7">
            <a:extLst>
              <a:ext uri="{FF2B5EF4-FFF2-40B4-BE49-F238E27FC236}">
                <a16:creationId xmlns:a16="http://schemas.microsoft.com/office/drawing/2014/main" id="{88338724-FE6D-4AA2-AFE4-14ABF72A3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3517900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4</a:t>
            </a:r>
            <a:endParaRPr lang="en-IN" altLang="en-US" sz="1800"/>
          </a:p>
        </p:txBody>
      </p:sp>
      <p:sp>
        <p:nvSpPr>
          <p:cNvPr id="50182" name="Oval 8">
            <a:extLst>
              <a:ext uri="{FF2B5EF4-FFF2-40B4-BE49-F238E27FC236}">
                <a16:creationId xmlns:a16="http://schemas.microsoft.com/office/drawing/2014/main" id="{73A58ADC-BBA9-458C-A28E-A01176D0B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065713"/>
            <a:ext cx="685800" cy="5730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10</a:t>
            </a:r>
            <a:endParaRPr lang="en-IN" altLang="en-US" sz="1800"/>
          </a:p>
        </p:txBody>
      </p:sp>
      <p:sp>
        <p:nvSpPr>
          <p:cNvPr id="50183" name="Oval 9">
            <a:extLst>
              <a:ext uri="{FF2B5EF4-FFF2-40B4-BE49-F238E27FC236}">
                <a16:creationId xmlns:a16="http://schemas.microsoft.com/office/drawing/2014/main" id="{489DBC4A-EB8B-4D6C-A26F-413346073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813" y="5175250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9</a:t>
            </a:r>
            <a:endParaRPr lang="en-IN" altLang="en-US" sz="1800"/>
          </a:p>
        </p:txBody>
      </p:sp>
      <p:sp>
        <p:nvSpPr>
          <p:cNvPr id="50184" name="Oval 10">
            <a:extLst>
              <a:ext uri="{FF2B5EF4-FFF2-40B4-BE49-F238E27FC236}">
                <a16:creationId xmlns:a16="http://schemas.microsoft.com/office/drawing/2014/main" id="{4BB6E5AB-04D3-4CB5-A0F7-C940779B5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4257675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3</a:t>
            </a:r>
            <a:endParaRPr lang="en-IN" altLang="en-US" sz="1800"/>
          </a:p>
        </p:txBody>
      </p:sp>
      <p:sp>
        <p:nvSpPr>
          <p:cNvPr id="50185" name="Oval 11">
            <a:extLst>
              <a:ext uri="{FF2B5EF4-FFF2-40B4-BE49-F238E27FC236}">
                <a16:creationId xmlns:a16="http://schemas.microsoft.com/office/drawing/2014/main" id="{E5A87251-0F82-4824-B423-FFF302B59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863" y="4257675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8</a:t>
            </a:r>
            <a:endParaRPr lang="en-IN" altLang="en-US" sz="1800"/>
          </a:p>
        </p:txBody>
      </p:sp>
      <p:sp>
        <p:nvSpPr>
          <p:cNvPr id="50186" name="Oval 12">
            <a:extLst>
              <a:ext uri="{FF2B5EF4-FFF2-40B4-BE49-F238E27FC236}">
                <a16:creationId xmlns:a16="http://schemas.microsoft.com/office/drawing/2014/main" id="{001A3BEB-3A52-48AF-8016-E4A991607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600" y="3517900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2</a:t>
            </a:r>
            <a:endParaRPr lang="en-IN" altLang="en-US" sz="1800"/>
          </a:p>
        </p:txBody>
      </p:sp>
      <p:sp>
        <p:nvSpPr>
          <p:cNvPr id="50187" name="Oval 13">
            <a:extLst>
              <a:ext uri="{FF2B5EF4-FFF2-40B4-BE49-F238E27FC236}">
                <a16:creationId xmlns:a16="http://schemas.microsoft.com/office/drawing/2014/main" id="{7F6F0E5D-471F-4B2B-910C-F76279C7A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81388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7</a:t>
            </a:r>
            <a:endParaRPr lang="en-IN" altLang="en-US" sz="1800"/>
          </a:p>
        </p:txBody>
      </p:sp>
      <p:sp>
        <p:nvSpPr>
          <p:cNvPr id="50188" name="Oval 14">
            <a:extLst>
              <a:ext uri="{FF2B5EF4-FFF2-40B4-BE49-F238E27FC236}">
                <a16:creationId xmlns:a16="http://schemas.microsoft.com/office/drawing/2014/main" id="{0C4E48C3-29F7-4BF9-8C52-07ABB7EA8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863" y="2938463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5</a:t>
            </a:r>
            <a:endParaRPr lang="en-IN" altLang="en-US" sz="1800"/>
          </a:p>
        </p:txBody>
      </p:sp>
      <p:sp>
        <p:nvSpPr>
          <p:cNvPr id="50189" name="Oval 15">
            <a:extLst>
              <a:ext uri="{FF2B5EF4-FFF2-40B4-BE49-F238E27FC236}">
                <a16:creationId xmlns:a16="http://schemas.microsoft.com/office/drawing/2014/main" id="{7C9462FB-4830-4D6D-A033-130516F7C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211388"/>
            <a:ext cx="381000" cy="381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6</a:t>
            </a:r>
            <a:endParaRPr lang="en-IN" altLang="en-US" sz="1800"/>
          </a:p>
        </p:txBody>
      </p:sp>
      <p:cxnSp>
        <p:nvCxnSpPr>
          <p:cNvPr id="50190" name="Straight Connector 17">
            <a:extLst>
              <a:ext uri="{FF2B5EF4-FFF2-40B4-BE49-F238E27FC236}">
                <a16:creationId xmlns:a16="http://schemas.microsoft.com/office/drawing/2014/main" id="{BD1486E3-954F-4655-8457-30D61FB002E7}"/>
              </a:ext>
            </a:extLst>
          </p:cNvPr>
          <p:cNvCxnSpPr>
            <a:cxnSpLocks noChangeShapeType="1"/>
            <a:stCxn id="50180" idx="2"/>
            <a:endCxn id="50181" idx="7"/>
          </p:cNvCxnSpPr>
          <p:nvPr/>
        </p:nvCxnSpPr>
        <p:spPr bwMode="auto">
          <a:xfrm flipH="1">
            <a:off x="1546225" y="3119438"/>
            <a:ext cx="738188" cy="4556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1" name="Straight Connector 19">
            <a:extLst>
              <a:ext uri="{FF2B5EF4-FFF2-40B4-BE49-F238E27FC236}">
                <a16:creationId xmlns:a16="http://schemas.microsoft.com/office/drawing/2014/main" id="{879D26C5-CFD6-4498-A6CE-9C9D9311C7F3}"/>
              </a:ext>
            </a:extLst>
          </p:cNvPr>
          <p:cNvCxnSpPr>
            <a:cxnSpLocks noChangeShapeType="1"/>
            <a:stCxn id="50181" idx="5"/>
            <a:endCxn id="50184" idx="1"/>
          </p:cNvCxnSpPr>
          <p:nvPr/>
        </p:nvCxnSpPr>
        <p:spPr bwMode="auto">
          <a:xfrm>
            <a:off x="1546225" y="3843338"/>
            <a:ext cx="766763" cy="4699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2" name="Straight Connector 21">
            <a:extLst>
              <a:ext uri="{FF2B5EF4-FFF2-40B4-BE49-F238E27FC236}">
                <a16:creationId xmlns:a16="http://schemas.microsoft.com/office/drawing/2014/main" id="{43942ED4-F928-4605-A850-21408B3B9FA3}"/>
              </a:ext>
            </a:extLst>
          </p:cNvPr>
          <p:cNvCxnSpPr>
            <a:cxnSpLocks noChangeShapeType="1"/>
            <a:stCxn id="50184" idx="5"/>
            <a:endCxn id="50183" idx="0"/>
          </p:cNvCxnSpPr>
          <p:nvPr/>
        </p:nvCxnSpPr>
        <p:spPr bwMode="auto">
          <a:xfrm>
            <a:off x="2581275" y="4583113"/>
            <a:ext cx="427038" cy="5921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3" name="Straight Connector 23">
            <a:extLst>
              <a:ext uri="{FF2B5EF4-FFF2-40B4-BE49-F238E27FC236}">
                <a16:creationId xmlns:a16="http://schemas.microsoft.com/office/drawing/2014/main" id="{13C96F32-3461-4BCE-B9D7-E5FE4D64C782}"/>
              </a:ext>
            </a:extLst>
          </p:cNvPr>
          <p:cNvCxnSpPr>
            <a:cxnSpLocks noChangeShapeType="1"/>
            <a:stCxn id="50184" idx="3"/>
          </p:cNvCxnSpPr>
          <p:nvPr/>
        </p:nvCxnSpPr>
        <p:spPr bwMode="auto">
          <a:xfrm flipH="1">
            <a:off x="1928813" y="4583113"/>
            <a:ext cx="384175" cy="4699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4" name="Straight Connector 25">
            <a:extLst>
              <a:ext uri="{FF2B5EF4-FFF2-40B4-BE49-F238E27FC236}">
                <a16:creationId xmlns:a16="http://schemas.microsoft.com/office/drawing/2014/main" id="{1C2FF406-6FCD-4B4E-9023-C4C6EBF5F8B7}"/>
              </a:ext>
            </a:extLst>
          </p:cNvPr>
          <p:cNvCxnSpPr>
            <a:cxnSpLocks noChangeShapeType="1"/>
            <a:stCxn id="50184" idx="7"/>
            <a:endCxn id="50186" idx="3"/>
          </p:cNvCxnSpPr>
          <p:nvPr/>
        </p:nvCxnSpPr>
        <p:spPr bwMode="auto">
          <a:xfrm flipV="1">
            <a:off x="2581275" y="3843338"/>
            <a:ext cx="877888" cy="4699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5" name="Straight Connector 27">
            <a:extLst>
              <a:ext uri="{FF2B5EF4-FFF2-40B4-BE49-F238E27FC236}">
                <a16:creationId xmlns:a16="http://schemas.microsoft.com/office/drawing/2014/main" id="{942E3B31-4E3D-40BA-BFFB-6E2E9E02B5FB}"/>
              </a:ext>
            </a:extLst>
          </p:cNvPr>
          <p:cNvCxnSpPr>
            <a:cxnSpLocks noChangeShapeType="1"/>
            <a:stCxn id="50186" idx="7"/>
            <a:endCxn id="50188" idx="3"/>
          </p:cNvCxnSpPr>
          <p:nvPr/>
        </p:nvCxnSpPr>
        <p:spPr bwMode="auto">
          <a:xfrm flipV="1">
            <a:off x="3729038" y="3263900"/>
            <a:ext cx="560387" cy="3111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6" name="Straight Connector 31">
            <a:extLst>
              <a:ext uri="{FF2B5EF4-FFF2-40B4-BE49-F238E27FC236}">
                <a16:creationId xmlns:a16="http://schemas.microsoft.com/office/drawing/2014/main" id="{58814131-0B56-473E-A79B-6F49B538299E}"/>
              </a:ext>
            </a:extLst>
          </p:cNvPr>
          <p:cNvCxnSpPr>
            <a:cxnSpLocks noChangeShapeType="1"/>
            <a:stCxn id="50188" idx="7"/>
            <a:endCxn id="50189" idx="4"/>
          </p:cNvCxnSpPr>
          <p:nvPr/>
        </p:nvCxnSpPr>
        <p:spPr bwMode="auto">
          <a:xfrm flipV="1">
            <a:off x="4557713" y="2592388"/>
            <a:ext cx="585787" cy="401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7" name="Straight Connector 33">
            <a:extLst>
              <a:ext uri="{FF2B5EF4-FFF2-40B4-BE49-F238E27FC236}">
                <a16:creationId xmlns:a16="http://schemas.microsoft.com/office/drawing/2014/main" id="{C5B57675-51A5-4540-A088-32FCA8B5BE15}"/>
              </a:ext>
            </a:extLst>
          </p:cNvPr>
          <p:cNvCxnSpPr>
            <a:cxnSpLocks noChangeShapeType="1"/>
            <a:stCxn id="50188" idx="5"/>
            <a:endCxn id="50187" idx="1"/>
          </p:cNvCxnSpPr>
          <p:nvPr/>
        </p:nvCxnSpPr>
        <p:spPr bwMode="auto">
          <a:xfrm>
            <a:off x="4557713" y="3263900"/>
            <a:ext cx="452437" cy="2746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8" name="Straight Connector 35">
            <a:extLst>
              <a:ext uri="{FF2B5EF4-FFF2-40B4-BE49-F238E27FC236}">
                <a16:creationId xmlns:a16="http://schemas.microsoft.com/office/drawing/2014/main" id="{569F445A-CC59-49CB-8B02-BBA0209FDF37}"/>
              </a:ext>
            </a:extLst>
          </p:cNvPr>
          <p:cNvCxnSpPr>
            <a:cxnSpLocks noChangeShapeType="1"/>
            <a:stCxn id="50187" idx="4"/>
          </p:cNvCxnSpPr>
          <p:nvPr/>
        </p:nvCxnSpPr>
        <p:spPr bwMode="auto">
          <a:xfrm flipH="1">
            <a:off x="4572000" y="3862388"/>
            <a:ext cx="571500" cy="3952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9" name="Straight Arrow Connector 37">
            <a:extLst>
              <a:ext uri="{FF2B5EF4-FFF2-40B4-BE49-F238E27FC236}">
                <a16:creationId xmlns:a16="http://schemas.microsoft.com/office/drawing/2014/main" id="{2843AD8F-C186-44EB-963E-62AB76242989}"/>
              </a:ext>
            </a:extLst>
          </p:cNvPr>
          <p:cNvCxnSpPr>
            <a:cxnSpLocks noChangeShapeType="1"/>
            <a:stCxn id="50186" idx="1"/>
          </p:cNvCxnSpPr>
          <p:nvPr/>
        </p:nvCxnSpPr>
        <p:spPr bwMode="auto">
          <a:xfrm flipH="1" flipV="1">
            <a:off x="2665413" y="3128963"/>
            <a:ext cx="793750" cy="446087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0" name="Straight Arrow Connector 39">
            <a:extLst>
              <a:ext uri="{FF2B5EF4-FFF2-40B4-BE49-F238E27FC236}">
                <a16:creationId xmlns:a16="http://schemas.microsoft.com/office/drawing/2014/main" id="{E8C27851-79E4-47E2-8A46-A61098F4D898}"/>
              </a:ext>
            </a:extLst>
          </p:cNvPr>
          <p:cNvCxnSpPr>
            <a:cxnSpLocks noChangeShapeType="1"/>
            <a:stCxn id="50187" idx="2"/>
            <a:endCxn id="50186" idx="6"/>
          </p:cNvCxnSpPr>
          <p:nvPr/>
        </p:nvCxnSpPr>
        <p:spPr bwMode="auto">
          <a:xfrm flipH="1">
            <a:off x="3784600" y="3671888"/>
            <a:ext cx="1168400" cy="36512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1" name="Straight Arrow Connector 41">
            <a:extLst>
              <a:ext uri="{FF2B5EF4-FFF2-40B4-BE49-F238E27FC236}">
                <a16:creationId xmlns:a16="http://schemas.microsoft.com/office/drawing/2014/main" id="{076966B7-B3B2-405D-97E7-3E459A4F28FB}"/>
              </a:ext>
            </a:extLst>
          </p:cNvPr>
          <p:cNvCxnSpPr>
            <a:cxnSpLocks noChangeShapeType="1"/>
            <a:stCxn id="50185" idx="1"/>
            <a:endCxn id="50186" idx="4"/>
          </p:cNvCxnSpPr>
          <p:nvPr/>
        </p:nvCxnSpPr>
        <p:spPr bwMode="auto">
          <a:xfrm flipH="1" flipV="1">
            <a:off x="3594100" y="3898900"/>
            <a:ext cx="695325" cy="41433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2" name="Straight Arrow Connector 43">
            <a:extLst>
              <a:ext uri="{FF2B5EF4-FFF2-40B4-BE49-F238E27FC236}">
                <a16:creationId xmlns:a16="http://schemas.microsoft.com/office/drawing/2014/main" id="{BFF6B9BE-0B90-40EE-8DBB-1E181977AFC8}"/>
              </a:ext>
            </a:extLst>
          </p:cNvPr>
          <p:cNvCxnSpPr>
            <a:cxnSpLocks noChangeShapeType="1"/>
            <a:stCxn id="50185" idx="0"/>
          </p:cNvCxnSpPr>
          <p:nvPr/>
        </p:nvCxnSpPr>
        <p:spPr bwMode="auto">
          <a:xfrm flipV="1">
            <a:off x="4424363" y="3335338"/>
            <a:ext cx="12700" cy="922337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03" name="Rectangle 44">
            <a:extLst>
              <a:ext uri="{FF2B5EF4-FFF2-40B4-BE49-F238E27FC236}">
                <a16:creationId xmlns:a16="http://schemas.microsoft.com/office/drawing/2014/main" id="{AF0BBEF2-1A68-4700-9BF7-7C42A20A9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13" y="4876800"/>
            <a:ext cx="3455987" cy="7620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Back Edges : 2-1, 7-2, 8-2, 8-5</a:t>
            </a:r>
            <a:endParaRPr lang="en-IN" altLang="en-US" sz="1800"/>
          </a:p>
        </p:txBody>
      </p:sp>
      <p:sp>
        <p:nvSpPr>
          <p:cNvPr id="50204" name="Rectangle 45">
            <a:extLst>
              <a:ext uri="{FF2B5EF4-FFF2-40B4-BE49-F238E27FC236}">
                <a16:creationId xmlns:a16="http://schemas.microsoft.com/office/drawing/2014/main" id="{6F1A9D8E-FC03-4E7D-BF65-AD1B9C604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19400"/>
            <a:ext cx="265113" cy="2730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  <a:endParaRPr lang="en-IN" altLang="en-US" sz="1800"/>
          </a:p>
        </p:txBody>
      </p:sp>
      <p:sp>
        <p:nvSpPr>
          <p:cNvPr id="50205" name="Rectangle 48">
            <a:extLst>
              <a:ext uri="{FF2B5EF4-FFF2-40B4-BE49-F238E27FC236}">
                <a16:creationId xmlns:a16="http://schemas.microsoft.com/office/drawing/2014/main" id="{1B2B25B9-9540-4308-938C-F1E26012F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600" y="3136900"/>
            <a:ext cx="265113" cy="2730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6</a:t>
            </a:r>
            <a:endParaRPr lang="en-IN" altLang="en-US" sz="1800"/>
          </a:p>
        </p:txBody>
      </p:sp>
      <p:sp>
        <p:nvSpPr>
          <p:cNvPr id="50206" name="Rectangle 49">
            <a:extLst>
              <a:ext uri="{FF2B5EF4-FFF2-40B4-BE49-F238E27FC236}">
                <a16:creationId xmlns:a16="http://schemas.microsoft.com/office/drawing/2014/main" id="{8A306EC7-C128-4287-8D77-1E617AFE6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3" y="3584575"/>
            <a:ext cx="265112" cy="2730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2</a:t>
            </a:r>
            <a:endParaRPr lang="en-IN" altLang="en-US" sz="1800"/>
          </a:p>
        </p:txBody>
      </p:sp>
      <p:sp>
        <p:nvSpPr>
          <p:cNvPr id="50207" name="Rectangle 50">
            <a:extLst>
              <a:ext uri="{FF2B5EF4-FFF2-40B4-BE49-F238E27FC236}">
                <a16:creationId xmlns:a16="http://schemas.microsoft.com/office/drawing/2014/main" id="{24F78F1C-260B-4C27-B306-F3D3EC78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4343400"/>
            <a:ext cx="265113" cy="2714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3</a:t>
            </a:r>
            <a:endParaRPr lang="en-IN" altLang="en-US" sz="1800"/>
          </a:p>
        </p:txBody>
      </p:sp>
      <p:sp>
        <p:nvSpPr>
          <p:cNvPr id="50208" name="Rectangle 51">
            <a:extLst>
              <a:ext uri="{FF2B5EF4-FFF2-40B4-BE49-F238E27FC236}">
                <a16:creationId xmlns:a16="http://schemas.microsoft.com/office/drawing/2014/main" id="{A26A1384-DF20-4E84-822C-60A8E5816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3" y="5257800"/>
            <a:ext cx="265112" cy="2730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4</a:t>
            </a:r>
            <a:endParaRPr lang="en-IN" altLang="en-US" sz="1800"/>
          </a:p>
        </p:txBody>
      </p:sp>
      <p:sp>
        <p:nvSpPr>
          <p:cNvPr id="50209" name="Rectangle 52">
            <a:extLst>
              <a:ext uri="{FF2B5EF4-FFF2-40B4-BE49-F238E27FC236}">
                <a16:creationId xmlns:a16="http://schemas.microsoft.com/office/drawing/2014/main" id="{F5F71470-91A2-4AEE-BEDC-8FCA5DB3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488" y="5367338"/>
            <a:ext cx="265112" cy="2714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5</a:t>
            </a:r>
            <a:endParaRPr lang="en-IN" altLang="en-US" sz="1800"/>
          </a:p>
        </p:txBody>
      </p:sp>
      <p:sp>
        <p:nvSpPr>
          <p:cNvPr id="50210" name="Rectangle 53">
            <a:extLst>
              <a:ext uri="{FF2B5EF4-FFF2-40B4-BE49-F238E27FC236}">
                <a16:creationId xmlns:a16="http://schemas.microsoft.com/office/drawing/2014/main" id="{3D24B507-2AC9-4607-871C-5F94F165E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725" y="4437063"/>
            <a:ext cx="468313" cy="2571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10</a:t>
            </a:r>
            <a:endParaRPr lang="en-IN" altLang="en-US" sz="1800"/>
          </a:p>
        </p:txBody>
      </p:sp>
      <p:sp>
        <p:nvSpPr>
          <p:cNvPr id="50211" name="Rectangle 54">
            <a:extLst>
              <a:ext uri="{FF2B5EF4-FFF2-40B4-BE49-F238E27FC236}">
                <a16:creationId xmlns:a16="http://schemas.microsoft.com/office/drawing/2014/main" id="{4CDFCB9B-4C1D-4E6C-8073-E6524AB2A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3578225"/>
            <a:ext cx="263525" cy="2730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9</a:t>
            </a:r>
            <a:endParaRPr lang="en-IN" altLang="en-US" sz="1800"/>
          </a:p>
        </p:txBody>
      </p:sp>
      <p:sp>
        <p:nvSpPr>
          <p:cNvPr id="50212" name="Rectangle 55">
            <a:extLst>
              <a:ext uri="{FF2B5EF4-FFF2-40B4-BE49-F238E27FC236}">
                <a16:creationId xmlns:a16="http://schemas.microsoft.com/office/drawing/2014/main" id="{4279F65B-2107-4715-B828-AE161B11C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2211388"/>
            <a:ext cx="263525" cy="2730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8</a:t>
            </a:r>
            <a:endParaRPr lang="en-IN" altLang="en-US" sz="1800"/>
          </a:p>
        </p:txBody>
      </p:sp>
      <p:sp>
        <p:nvSpPr>
          <p:cNvPr id="50213" name="Rectangle 56">
            <a:extLst>
              <a:ext uri="{FF2B5EF4-FFF2-40B4-BE49-F238E27FC236}">
                <a16:creationId xmlns:a16="http://schemas.microsoft.com/office/drawing/2014/main" id="{1EE52FDB-EC70-4FB1-938B-D70B2C70F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963" y="2971800"/>
            <a:ext cx="265112" cy="2730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7</a:t>
            </a:r>
            <a:endParaRPr lang="en-IN" altLang="en-US"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6004047D-74D0-4914-922B-8CF04A4AF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260350"/>
            <a:ext cx="8713788" cy="61404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Step 3:-</a:t>
            </a:r>
          </a:p>
          <a:p>
            <a:pPr eaLnBrk="1" hangingPunct="1">
              <a:buFontTx/>
              <a:buNone/>
            </a:pPr>
            <a:endParaRPr lang="en-US" altLang="en-US" sz="2400">
              <a:solidFill>
                <a:srgbClr val="FF0066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/>
              <a:t>The root node of a DFS tree is an articulation point iff it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     has  at least two  children.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/>
              <a:t> A leaf node of DFS tree is not an articulation point.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en-US" altLang="en-US" sz="2400"/>
              <a:t> If u is any  internal node, then it is </a:t>
            </a:r>
            <a:r>
              <a:rPr lang="en-US" altLang="en-US" sz="2400" i="1">
                <a:solidFill>
                  <a:srgbClr val="FF3399"/>
                </a:solidFill>
              </a:rPr>
              <a:t>not an articulation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  point iff from every  child </a:t>
            </a:r>
            <a:r>
              <a:rPr lang="en-US" altLang="en-US" sz="2400" i="1">
                <a:solidFill>
                  <a:srgbClr val="FF3399"/>
                </a:solidFill>
              </a:rPr>
              <a:t>w</a:t>
            </a:r>
            <a:r>
              <a:rPr lang="en-US" altLang="en-US" sz="2400"/>
              <a:t> of </a:t>
            </a:r>
            <a:r>
              <a:rPr lang="en-US" altLang="en-US" sz="2400" i="1">
                <a:solidFill>
                  <a:srgbClr val="FF3399"/>
                </a:solidFill>
              </a:rPr>
              <a:t>u</a:t>
            </a:r>
            <a:r>
              <a:rPr lang="en-US" altLang="en-US" sz="2400"/>
              <a:t>, if it is possible to reach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  an ancestor of </a:t>
            </a:r>
            <a:r>
              <a:rPr lang="en-US" altLang="en-US" sz="2400" i="1">
                <a:solidFill>
                  <a:srgbClr val="FF3399"/>
                </a:solidFill>
              </a:rPr>
              <a:t>u  </a:t>
            </a:r>
            <a:r>
              <a:rPr lang="en-US" altLang="en-US" sz="2400"/>
              <a:t>using only a path made up of </a:t>
            </a:r>
            <a:r>
              <a:rPr lang="en-US" altLang="en-US" sz="2400" i="1">
                <a:solidFill>
                  <a:srgbClr val="FF3399"/>
                </a:solidFill>
              </a:rPr>
              <a:t>descendants( 0 or more number descendants)</a:t>
            </a:r>
            <a:r>
              <a:rPr lang="en-US" altLang="en-US" sz="2400"/>
              <a:t>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  of </a:t>
            </a:r>
            <a:r>
              <a:rPr lang="en-US" altLang="en-US" sz="2400" i="1">
                <a:solidFill>
                  <a:srgbClr val="FF3399"/>
                </a:solidFill>
              </a:rPr>
              <a:t>w</a:t>
            </a:r>
            <a:r>
              <a:rPr lang="en-US" altLang="en-US" sz="2400"/>
              <a:t> and a </a:t>
            </a:r>
            <a:r>
              <a:rPr lang="en-US" altLang="en-US" sz="2400" i="1">
                <a:solidFill>
                  <a:srgbClr val="FF3399"/>
                </a:solidFill>
              </a:rPr>
              <a:t>back edge</a:t>
            </a:r>
            <a:r>
              <a:rPr lang="en-US" altLang="en-US" sz="2400"/>
              <a:t>.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en-US" sz="2400"/>
          </a:p>
          <a:p>
            <a:pPr algn="just" eaLnBrk="1" hangingPunct="1">
              <a:buFont typeface="Wingdings" panose="05000000000000000000" pitchFamily="2" charset="2"/>
              <a:buChar char="Ø"/>
            </a:pPr>
            <a:endParaRPr lang="en-US" alt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1DF60-4BCF-440C-9ED0-2A56343E5496}"/>
              </a:ext>
            </a:extLst>
          </p:cNvPr>
          <p:cNvSpPr/>
          <p:nvPr/>
        </p:nvSpPr>
        <p:spPr bwMode="auto">
          <a:xfrm>
            <a:off x="1066800" y="5715000"/>
            <a:ext cx="6553200" cy="685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2400" b="1" dirty="0">
                <a:latin typeface="Arial" charset="0"/>
              </a:rPr>
              <a:t>              </a:t>
            </a:r>
            <a:r>
              <a:rPr lang="en-US" sz="2400" b="1" dirty="0">
                <a:highlight>
                  <a:srgbClr val="FF00FF"/>
                </a:highlight>
                <a:latin typeface="Arial" charset="0"/>
              </a:rPr>
              <a:t>1</a:t>
            </a:r>
            <a:r>
              <a:rPr lang="en-US" sz="2400" b="1" dirty="0">
                <a:latin typeface="Arial" charset="0"/>
              </a:rPr>
              <a:t>, 2, 3, 4, 5, </a:t>
            </a:r>
            <a:r>
              <a:rPr lang="en-US" sz="2400" b="1" dirty="0">
                <a:highlight>
                  <a:srgbClr val="FF00FF"/>
                </a:highlight>
                <a:latin typeface="Arial" charset="0"/>
              </a:rPr>
              <a:t>6</a:t>
            </a:r>
            <a:r>
              <a:rPr lang="en-US" sz="2400" b="1" dirty="0">
                <a:latin typeface="Arial" charset="0"/>
              </a:rPr>
              <a:t>, 7, </a:t>
            </a:r>
            <a:r>
              <a:rPr lang="en-US" sz="2400" b="1" dirty="0">
                <a:highlight>
                  <a:srgbClr val="FF00FF"/>
                </a:highlight>
                <a:latin typeface="Arial" charset="0"/>
              </a:rPr>
              <a:t>8, 9, 10</a:t>
            </a:r>
            <a:endParaRPr lang="en-IN" sz="2400" b="1" dirty="0">
              <a:highlight>
                <a:srgbClr val="FF00FF"/>
              </a:highlight>
              <a:latin typeface="Arial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DEC8-0455-4DF8-8412-F9D43FC8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400800"/>
          </a:xfrm>
        </p:spPr>
        <p:txBody>
          <a:bodyPr/>
          <a:lstStyle/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L[u] = min{ dfn[u], min{ L[w] l w is a child of u }, min{ dfn[w] l (u,w) is a back edge}} </a:t>
            </a: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L[1] = min{ dfn[1], min{L[4]}, min{-} } = min{1, L[4], -} = 1</a:t>
            </a: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L[2] = min{ dfn[2], min{L[5]}, min{dfn[1]} } = min{6, L[5], 1} = min{6,6,1} = 1</a:t>
            </a: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L[3] = min{ dfn[3], min{L[10], L[9], L[2]}, min{-} } = min{3, 1, -} = 1</a:t>
            </a: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L[4] = min{ dfn[4], min{L[3]}, min{-} } = min{6, L[5], 1} = min{2, 1, -} = 1</a:t>
            </a: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L[5] = min{ dfn[5], min{L[6], L[7]}, min{-} } = min{7, 6 , -} = 6</a:t>
            </a: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L[6] = min{ dfn[6], min{-}, min{-} } = min{8, -, -} = 8</a:t>
            </a: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L[7] = min{ dfn[7], min{L[18]}, min{dfn[2]} } = min{9, 6, 6} = 6</a:t>
            </a: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L[8] = min{ dfn[8], min{-}, min{dfn[2], dfn[5]} } = min{10, -, min{6,7} } = </a:t>
            </a:r>
          </a:p>
          <a:p>
            <a:pPr marL="0" indent="0">
              <a:buFontTx/>
              <a:buNone/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min{ 10, -, 6} = 6</a:t>
            </a: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L[9] = min{ dfn[9], min{-}, min{-} } = min{5, -, -} = 5</a:t>
            </a:r>
          </a:p>
          <a:p>
            <a:pPr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L[10] = min{ dfn[10], min{-}, min{-} } = min{4, -, -} = 4</a:t>
            </a: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DDDC-83AD-458C-939D-22C9831A6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400800"/>
          </a:xfrm>
        </p:spPr>
        <p:txBody>
          <a:bodyPr/>
          <a:lstStyle/>
          <a:p>
            <a:pPr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Step-5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 ‘u’  is an articulation point if u has a child ‘w’ such that: L[w] &gt;=dfn[u]</a:t>
            </a: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  <a:defRPr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        u = 2, 3, 4, 5, 7    ( 2, 3, 5 Articulation Points)</a:t>
            </a: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U=2, w=5                                                                      </a:t>
            </a: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L[w]&gt;=dfn[u]</a:t>
            </a: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L[5]&gt;=dfn[2]</a:t>
            </a: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6&gt;=6  ( 2 is an articulation point)</a:t>
            </a: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U=3, w=10,9,2                                                      </a:t>
            </a: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L[w]&gt;=dfn[u]</a:t>
            </a: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L[10]&gt;=dfn[3]</a:t>
            </a: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4&gt;=3  ( 3 is an articulation point)</a:t>
            </a: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L[9]&gt;=dfn[3]</a:t>
            </a: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5&gt;=3  ( 3 is an articulation point)                          </a:t>
            </a: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L[2]&gt;=dfn[3]</a:t>
            </a:r>
          </a:p>
          <a:p>
            <a:pPr marL="0" indent="0">
              <a:buFontTx/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1&gt;=3 </a:t>
            </a: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251" name="Rectangle 1">
            <a:extLst>
              <a:ext uri="{FF2B5EF4-FFF2-40B4-BE49-F238E27FC236}">
                <a16:creationId xmlns:a16="http://schemas.microsoft.com/office/drawing/2014/main" id="{BC059481-1F18-473F-A222-C050D27FB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219200"/>
            <a:ext cx="3657600" cy="1219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U=4, w=3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L[w]&gt;=dfn[u]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L[3]&gt;=dfn[4]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1&gt;=2  ( 4 is not an articulation point)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8CDBB19-AC67-4FFE-B998-9CD82A43C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863" y="2590800"/>
            <a:ext cx="3657600" cy="20574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U=5, w=6,7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L[w]&gt;=dfn[u]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L[6]&gt;=dfn[5]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8&gt;=7  ( 5 is an articulation point)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L[7]&gt;=dfn[5]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6&gt;=7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253" name="Rectangle 4">
            <a:extLst>
              <a:ext uri="{FF2B5EF4-FFF2-40B4-BE49-F238E27FC236}">
                <a16:creationId xmlns:a16="http://schemas.microsoft.com/office/drawing/2014/main" id="{B99D1500-C407-48C0-BB88-8BF39B55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4738" y="5029200"/>
            <a:ext cx="3657600" cy="1219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U=7, w=8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L[w]&gt;=dfn[u]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L[8]&gt;=dfn[7]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6&gt;=9  ( 7 is not an articulation point)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C7F2327-FA1F-4398-8FFD-CA713E51C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z="3200" b="1"/>
              <a:t>Connected Components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8718A75-B4AD-441C-A1BF-9382A836E8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A connected component of a graph is a </a:t>
            </a:r>
            <a:r>
              <a:rPr lang="en-US" altLang="zh-CN" sz="2800" b="1" i="1">
                <a:solidFill>
                  <a:srgbClr val="FF3399"/>
                </a:solidFill>
                <a:ea typeface="SimSun" panose="02010600030101010101" pitchFamily="2" charset="-122"/>
              </a:rPr>
              <a:t>maximally</a:t>
            </a:r>
            <a:r>
              <a:rPr lang="en-US" altLang="zh-CN" sz="2800">
                <a:solidFill>
                  <a:srgbClr val="FF3399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800">
                <a:ea typeface="SimSun" panose="02010600030101010101" pitchFamily="2" charset="-122"/>
              </a:rPr>
              <a:t>connected subgraph of a graph</a:t>
            </a:r>
            <a:r>
              <a:rPr lang="en-US" altLang="en-US" sz="2800"/>
              <a:t>.</a:t>
            </a:r>
            <a:r>
              <a:rPr lang="en-US" altLang="en-US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If the graph is connected, then the whole graph is one </a:t>
            </a:r>
            <a:r>
              <a:rPr lang="en-US" altLang="en-US" sz="2800" i="1">
                <a:solidFill>
                  <a:srgbClr val="FF3399"/>
                </a:solidFill>
              </a:rPr>
              <a:t>single connected</a:t>
            </a:r>
            <a:r>
              <a:rPr lang="en-US" altLang="en-US" sz="2800"/>
              <a:t> component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  <p:grpSp>
        <p:nvGrpSpPr>
          <p:cNvPr id="7172" name="Group 4">
            <a:extLst>
              <a:ext uri="{FF2B5EF4-FFF2-40B4-BE49-F238E27FC236}">
                <a16:creationId xmlns:a16="http://schemas.microsoft.com/office/drawing/2014/main" id="{A93717FD-51C3-4E36-8CE7-B1EF38DA9FB0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810000"/>
            <a:ext cx="2819400" cy="1600200"/>
            <a:chOff x="1104" y="2400"/>
            <a:chExt cx="2448" cy="1200"/>
          </a:xfrm>
        </p:grpSpPr>
        <p:sp>
          <p:nvSpPr>
            <p:cNvPr id="7191" name="Oval 5">
              <a:extLst>
                <a:ext uri="{FF2B5EF4-FFF2-40B4-BE49-F238E27FC236}">
                  <a16:creationId xmlns:a16="http://schemas.microsoft.com/office/drawing/2014/main" id="{075D9EF3-0797-4879-AEA8-EFC5FEA3F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80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192" name="Oval 6">
              <a:extLst>
                <a:ext uri="{FF2B5EF4-FFF2-40B4-BE49-F238E27FC236}">
                  <a16:creationId xmlns:a16="http://schemas.microsoft.com/office/drawing/2014/main" id="{20DBBCE9-15AF-46D8-8CD4-C4A9D3980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400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193" name="Oval 7">
              <a:extLst>
                <a:ext uri="{FF2B5EF4-FFF2-40B4-BE49-F238E27FC236}">
                  <a16:creationId xmlns:a16="http://schemas.microsoft.com/office/drawing/2014/main" id="{50957225-E04B-4D8F-889F-60C5235F7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504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194" name="Oval 8">
              <a:extLst>
                <a:ext uri="{FF2B5EF4-FFF2-40B4-BE49-F238E27FC236}">
                  <a16:creationId xmlns:a16="http://schemas.microsoft.com/office/drawing/2014/main" id="{35B45498-6951-4A16-B6D4-CDF538C52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504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195" name="Oval 9">
              <a:extLst>
                <a:ext uri="{FF2B5EF4-FFF2-40B4-BE49-F238E27FC236}">
                  <a16:creationId xmlns:a16="http://schemas.microsoft.com/office/drawing/2014/main" id="{E4267AB0-E17D-4E99-90CA-D29DF2E04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32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196" name="Oval 10">
              <a:extLst>
                <a:ext uri="{FF2B5EF4-FFF2-40B4-BE49-F238E27FC236}">
                  <a16:creationId xmlns:a16="http://schemas.microsoft.com/office/drawing/2014/main" id="{28B23255-D4C6-4FE2-8E47-6F13AC7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00"/>
              <a:ext cx="144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197" name="Line 11">
              <a:extLst>
                <a:ext uri="{FF2B5EF4-FFF2-40B4-BE49-F238E27FC236}">
                  <a16:creationId xmlns:a16="http://schemas.microsoft.com/office/drawing/2014/main" id="{E9C0A89D-15E0-4AC4-B552-441DB1524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8" name="Line 12">
              <a:extLst>
                <a:ext uri="{FF2B5EF4-FFF2-40B4-BE49-F238E27FC236}">
                  <a16:creationId xmlns:a16="http://schemas.microsoft.com/office/drawing/2014/main" id="{43D17145-1EDB-44FE-B9A5-C82A1318E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928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9" name="Line 13">
              <a:extLst>
                <a:ext uri="{FF2B5EF4-FFF2-40B4-BE49-F238E27FC236}">
                  <a16:creationId xmlns:a16="http://schemas.microsoft.com/office/drawing/2014/main" id="{B308B46B-169D-41C4-B9B7-327A4F207E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2448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Line 14">
              <a:extLst>
                <a:ext uri="{FF2B5EF4-FFF2-40B4-BE49-F238E27FC236}">
                  <a16:creationId xmlns:a16="http://schemas.microsoft.com/office/drawing/2014/main" id="{0988A82B-987C-4AF8-B319-408459880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448"/>
              <a:ext cx="62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1" name="Line 15">
              <a:extLst>
                <a:ext uri="{FF2B5EF4-FFF2-40B4-BE49-F238E27FC236}">
                  <a16:creationId xmlns:a16="http://schemas.microsoft.com/office/drawing/2014/main" id="{93E77E5F-6440-4185-BE3C-7BE3E5BA4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5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2" name="Line 16">
              <a:extLst>
                <a:ext uri="{FF2B5EF4-FFF2-40B4-BE49-F238E27FC236}">
                  <a16:creationId xmlns:a16="http://schemas.microsoft.com/office/drawing/2014/main" id="{24A9C3A0-AED0-4312-99E2-06BE865DB5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448"/>
              <a:ext cx="153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3" name="Line 17">
              <a:extLst>
                <a:ext uri="{FF2B5EF4-FFF2-40B4-BE49-F238E27FC236}">
                  <a16:creationId xmlns:a16="http://schemas.microsoft.com/office/drawing/2014/main" id="{06BC5E0E-25D2-48B0-9603-F90D5CCE6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48"/>
              <a:ext cx="158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3" name="Oval 18">
            <a:extLst>
              <a:ext uri="{FF2B5EF4-FFF2-40B4-BE49-F238E27FC236}">
                <a16:creationId xmlns:a16="http://schemas.microsoft.com/office/drawing/2014/main" id="{1E1828D2-81FC-48BC-A730-B6A73480F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44976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4" name="Oval 19">
            <a:extLst>
              <a:ext uri="{FF2B5EF4-FFF2-40B4-BE49-F238E27FC236}">
                <a16:creationId xmlns:a16="http://schemas.microsoft.com/office/drawing/2014/main" id="{9E1ABEBB-32C3-43F0-8E27-7FAA29D98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810000"/>
            <a:ext cx="165100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5" name="Oval 20">
            <a:extLst>
              <a:ext uri="{FF2B5EF4-FFF2-40B4-BE49-F238E27FC236}">
                <a16:creationId xmlns:a16="http://schemas.microsoft.com/office/drawing/2014/main" id="{ADAB3861-32E9-42DD-B212-1777A9769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528161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6" name="Oval 21">
            <a:extLst>
              <a:ext uri="{FF2B5EF4-FFF2-40B4-BE49-F238E27FC236}">
                <a16:creationId xmlns:a16="http://schemas.microsoft.com/office/drawing/2014/main" id="{8AAC3878-80C3-4400-989B-14A560932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0" y="5281613"/>
            <a:ext cx="166688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7" name="Oval 22">
            <a:extLst>
              <a:ext uri="{FF2B5EF4-FFF2-40B4-BE49-F238E27FC236}">
                <a16:creationId xmlns:a16="http://schemas.microsoft.com/office/drawing/2014/main" id="{1D09721B-987D-4C3F-93E4-DBAEFB35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100" y="4386263"/>
            <a:ext cx="165100" cy="1285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8" name="Oval 23">
            <a:extLst>
              <a:ext uri="{FF2B5EF4-FFF2-40B4-BE49-F238E27FC236}">
                <a16:creationId xmlns:a16="http://schemas.microsoft.com/office/drawing/2014/main" id="{BACB1A90-C204-4684-A186-F2FC1AF7C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400" y="3810000"/>
            <a:ext cx="165100" cy="1285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9" name="Line 24">
            <a:extLst>
              <a:ext uri="{FF2B5EF4-FFF2-40B4-BE49-F238E27FC236}">
                <a16:creationId xmlns:a16="http://schemas.microsoft.com/office/drawing/2014/main" id="{C9142F33-5823-452E-BB26-7F4466F27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6475" y="3873500"/>
            <a:ext cx="110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25">
            <a:extLst>
              <a:ext uri="{FF2B5EF4-FFF2-40B4-BE49-F238E27FC236}">
                <a16:creationId xmlns:a16="http://schemas.microsoft.com/office/drawing/2014/main" id="{8EBC1614-D8A0-414B-B774-D3EE1419E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8925" y="4514850"/>
            <a:ext cx="259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26">
            <a:extLst>
              <a:ext uri="{FF2B5EF4-FFF2-40B4-BE49-F238E27FC236}">
                <a16:creationId xmlns:a16="http://schemas.microsoft.com/office/drawing/2014/main" id="{AA9EDEEE-192E-4DFF-9210-11AF2D99BD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925" y="3873500"/>
            <a:ext cx="663575" cy="641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27">
            <a:extLst>
              <a:ext uri="{FF2B5EF4-FFF2-40B4-BE49-F238E27FC236}">
                <a16:creationId xmlns:a16="http://schemas.microsoft.com/office/drawing/2014/main" id="{40E4F8A7-B46F-466C-8351-45B5F382E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8525" y="3873500"/>
            <a:ext cx="71755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28">
            <a:extLst>
              <a:ext uri="{FF2B5EF4-FFF2-40B4-BE49-F238E27FC236}">
                <a16:creationId xmlns:a16="http://schemas.microsoft.com/office/drawing/2014/main" id="{DB61C7DA-D3E7-4D3C-B0FA-AFEAACC070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2038" y="5346700"/>
            <a:ext cx="1216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Line 29">
            <a:extLst>
              <a:ext uri="{FF2B5EF4-FFF2-40B4-BE49-F238E27FC236}">
                <a16:creationId xmlns:a16="http://schemas.microsoft.com/office/drawing/2014/main" id="{7FA0438D-1DF5-4DB1-BC3B-9DE037E9FF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2900" y="3873500"/>
            <a:ext cx="1770063" cy="641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5" name="Line 30">
            <a:extLst>
              <a:ext uri="{FF2B5EF4-FFF2-40B4-BE49-F238E27FC236}">
                <a16:creationId xmlns:a16="http://schemas.microsoft.com/office/drawing/2014/main" id="{0F85585D-C9AF-4834-A9AE-EAD978FEF5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6475" y="3873500"/>
            <a:ext cx="18256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6" name="Line 31">
            <a:extLst>
              <a:ext uri="{FF2B5EF4-FFF2-40B4-BE49-F238E27FC236}">
                <a16:creationId xmlns:a16="http://schemas.microsoft.com/office/drawing/2014/main" id="{F9E178E5-C1C0-4677-AAAF-07C0D86778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45720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7" name="Line 37">
            <a:extLst>
              <a:ext uri="{FF2B5EF4-FFF2-40B4-BE49-F238E27FC236}">
                <a16:creationId xmlns:a16="http://schemas.microsoft.com/office/drawing/2014/main" id="{F3FFC949-CFF5-40BE-86C2-1160C881D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276600"/>
            <a:ext cx="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9050" name="Freeform 42">
            <a:extLst>
              <a:ext uri="{FF2B5EF4-FFF2-40B4-BE49-F238E27FC236}">
                <a16:creationId xmlns:a16="http://schemas.microsoft.com/office/drawing/2014/main" id="{BEF26B46-D16F-4B95-8F8C-6D945CFBE127}"/>
              </a:ext>
            </a:extLst>
          </p:cNvPr>
          <p:cNvSpPr>
            <a:spLocks/>
          </p:cNvSpPr>
          <p:nvPr/>
        </p:nvSpPr>
        <p:spPr bwMode="auto">
          <a:xfrm>
            <a:off x="838200" y="3276600"/>
            <a:ext cx="3309938" cy="1628775"/>
          </a:xfrm>
          <a:custGeom>
            <a:avLst/>
            <a:gdLst>
              <a:gd name="T0" fmla="*/ 2147483646 w 2085"/>
              <a:gd name="T1" fmla="*/ 2147483646 h 1026"/>
              <a:gd name="T2" fmla="*/ 2147483646 w 2085"/>
              <a:gd name="T3" fmla="*/ 2147483646 h 1026"/>
              <a:gd name="T4" fmla="*/ 2147483646 w 2085"/>
              <a:gd name="T5" fmla="*/ 2147483646 h 1026"/>
              <a:gd name="T6" fmla="*/ 2147483646 w 2085"/>
              <a:gd name="T7" fmla="*/ 2147483646 h 1026"/>
              <a:gd name="T8" fmla="*/ 2147483646 w 2085"/>
              <a:gd name="T9" fmla="*/ 2147483646 h 1026"/>
              <a:gd name="T10" fmla="*/ 2147483646 w 2085"/>
              <a:gd name="T11" fmla="*/ 2147483646 h 1026"/>
              <a:gd name="T12" fmla="*/ 2147483646 w 2085"/>
              <a:gd name="T13" fmla="*/ 2147483646 h 1026"/>
              <a:gd name="T14" fmla="*/ 2147483646 w 2085"/>
              <a:gd name="T15" fmla="*/ 2147483646 h 1026"/>
              <a:gd name="T16" fmla="*/ 2147483646 w 2085"/>
              <a:gd name="T17" fmla="*/ 2147483646 h 1026"/>
              <a:gd name="T18" fmla="*/ 2147483646 w 2085"/>
              <a:gd name="T19" fmla="*/ 2147483646 h 1026"/>
              <a:gd name="T20" fmla="*/ 2147483646 w 2085"/>
              <a:gd name="T21" fmla="*/ 2147483646 h 1026"/>
              <a:gd name="T22" fmla="*/ 2147483646 w 2085"/>
              <a:gd name="T23" fmla="*/ 2147483646 h 1026"/>
              <a:gd name="T24" fmla="*/ 2147483646 w 2085"/>
              <a:gd name="T25" fmla="*/ 2147483646 h 1026"/>
              <a:gd name="T26" fmla="*/ 2147483646 w 2085"/>
              <a:gd name="T27" fmla="*/ 2147483646 h 1026"/>
              <a:gd name="T28" fmla="*/ 2147483646 w 2085"/>
              <a:gd name="T29" fmla="*/ 2147483646 h 1026"/>
              <a:gd name="T30" fmla="*/ 2147483646 w 2085"/>
              <a:gd name="T31" fmla="*/ 2147483646 h 1026"/>
              <a:gd name="T32" fmla="*/ 2147483646 w 2085"/>
              <a:gd name="T33" fmla="*/ 2147483646 h 1026"/>
              <a:gd name="T34" fmla="*/ 2147483646 w 2085"/>
              <a:gd name="T35" fmla="*/ 2147483646 h 1026"/>
              <a:gd name="T36" fmla="*/ 2147483646 w 2085"/>
              <a:gd name="T37" fmla="*/ 2147483646 h 1026"/>
              <a:gd name="T38" fmla="*/ 2147483646 w 2085"/>
              <a:gd name="T39" fmla="*/ 2147483646 h 1026"/>
              <a:gd name="T40" fmla="*/ 2147483646 w 2085"/>
              <a:gd name="T41" fmla="*/ 2147483646 h 1026"/>
              <a:gd name="T42" fmla="*/ 2147483646 w 2085"/>
              <a:gd name="T43" fmla="*/ 2147483646 h 1026"/>
              <a:gd name="T44" fmla="*/ 2147483646 w 2085"/>
              <a:gd name="T45" fmla="*/ 2147483646 h 1026"/>
              <a:gd name="T46" fmla="*/ 2147483646 w 2085"/>
              <a:gd name="T47" fmla="*/ 2147483646 h 1026"/>
              <a:gd name="T48" fmla="*/ 2147483646 w 2085"/>
              <a:gd name="T49" fmla="*/ 2147483646 h 1026"/>
              <a:gd name="T50" fmla="*/ 2147483646 w 2085"/>
              <a:gd name="T51" fmla="*/ 2147483646 h 1026"/>
              <a:gd name="T52" fmla="*/ 2147483646 w 2085"/>
              <a:gd name="T53" fmla="*/ 2147483646 h 10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085"/>
              <a:gd name="T82" fmla="*/ 0 h 1026"/>
              <a:gd name="T83" fmla="*/ 2085 w 2085"/>
              <a:gd name="T84" fmla="*/ 1026 h 102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085" h="1026">
                <a:moveTo>
                  <a:pt x="73" y="492"/>
                </a:moveTo>
                <a:cubicBezTo>
                  <a:pt x="105" y="468"/>
                  <a:pt x="132" y="440"/>
                  <a:pt x="165" y="418"/>
                </a:cubicBezTo>
                <a:cubicBezTo>
                  <a:pt x="177" y="400"/>
                  <a:pt x="194" y="385"/>
                  <a:pt x="201" y="364"/>
                </a:cubicBezTo>
                <a:cubicBezTo>
                  <a:pt x="204" y="355"/>
                  <a:pt x="205" y="344"/>
                  <a:pt x="210" y="336"/>
                </a:cubicBezTo>
                <a:cubicBezTo>
                  <a:pt x="221" y="319"/>
                  <a:pt x="260" y="292"/>
                  <a:pt x="274" y="281"/>
                </a:cubicBezTo>
                <a:cubicBezTo>
                  <a:pt x="296" y="262"/>
                  <a:pt x="309" y="238"/>
                  <a:pt x="329" y="217"/>
                </a:cubicBezTo>
                <a:cubicBezTo>
                  <a:pt x="343" y="176"/>
                  <a:pt x="371" y="170"/>
                  <a:pt x="402" y="144"/>
                </a:cubicBezTo>
                <a:cubicBezTo>
                  <a:pt x="490" y="72"/>
                  <a:pt x="344" y="175"/>
                  <a:pt x="485" y="80"/>
                </a:cubicBezTo>
                <a:cubicBezTo>
                  <a:pt x="498" y="71"/>
                  <a:pt x="594" y="57"/>
                  <a:pt x="613" y="53"/>
                </a:cubicBezTo>
                <a:cubicBezTo>
                  <a:pt x="851" y="55"/>
                  <a:pt x="1300" y="0"/>
                  <a:pt x="1618" y="80"/>
                </a:cubicBezTo>
                <a:cubicBezTo>
                  <a:pt x="1693" y="151"/>
                  <a:pt x="1575" y="44"/>
                  <a:pt x="1664" y="108"/>
                </a:cubicBezTo>
                <a:cubicBezTo>
                  <a:pt x="1690" y="127"/>
                  <a:pt x="1711" y="153"/>
                  <a:pt x="1737" y="172"/>
                </a:cubicBezTo>
                <a:cubicBezTo>
                  <a:pt x="1769" y="195"/>
                  <a:pt x="1805" y="205"/>
                  <a:pt x="1838" y="226"/>
                </a:cubicBezTo>
                <a:cubicBezTo>
                  <a:pt x="1862" y="263"/>
                  <a:pt x="1881" y="280"/>
                  <a:pt x="1920" y="300"/>
                </a:cubicBezTo>
                <a:cubicBezTo>
                  <a:pt x="1942" y="333"/>
                  <a:pt x="1956" y="363"/>
                  <a:pt x="1984" y="391"/>
                </a:cubicBezTo>
                <a:cubicBezTo>
                  <a:pt x="2001" y="434"/>
                  <a:pt x="2015" y="446"/>
                  <a:pt x="2039" y="482"/>
                </a:cubicBezTo>
                <a:cubicBezTo>
                  <a:pt x="2053" y="540"/>
                  <a:pt x="2064" y="600"/>
                  <a:pt x="2085" y="656"/>
                </a:cubicBezTo>
                <a:cubicBezTo>
                  <a:pt x="2085" y="656"/>
                  <a:pt x="2075" y="726"/>
                  <a:pt x="2066" y="738"/>
                </a:cubicBezTo>
                <a:cubicBezTo>
                  <a:pt x="2034" y="782"/>
                  <a:pt x="1977" y="829"/>
                  <a:pt x="1938" y="866"/>
                </a:cubicBezTo>
                <a:cubicBezTo>
                  <a:pt x="1917" y="886"/>
                  <a:pt x="1865" y="895"/>
                  <a:pt x="1838" y="903"/>
                </a:cubicBezTo>
                <a:cubicBezTo>
                  <a:pt x="1761" y="926"/>
                  <a:pt x="1690" y="940"/>
                  <a:pt x="1609" y="949"/>
                </a:cubicBezTo>
                <a:cubicBezTo>
                  <a:pt x="1300" y="1026"/>
                  <a:pt x="869" y="1000"/>
                  <a:pt x="594" y="1004"/>
                </a:cubicBezTo>
                <a:cubicBezTo>
                  <a:pt x="475" y="1001"/>
                  <a:pt x="356" y="1009"/>
                  <a:pt x="238" y="994"/>
                </a:cubicBezTo>
                <a:cubicBezTo>
                  <a:pt x="204" y="990"/>
                  <a:pt x="158" y="931"/>
                  <a:pt x="119" y="921"/>
                </a:cubicBezTo>
                <a:cubicBezTo>
                  <a:pt x="97" y="888"/>
                  <a:pt x="68" y="863"/>
                  <a:pt x="46" y="830"/>
                </a:cubicBezTo>
                <a:cubicBezTo>
                  <a:pt x="6" y="705"/>
                  <a:pt x="0" y="908"/>
                  <a:pt x="27" y="592"/>
                </a:cubicBezTo>
                <a:cubicBezTo>
                  <a:pt x="30" y="562"/>
                  <a:pt x="30" y="565"/>
                  <a:pt x="46" y="565"/>
                </a:cubicBezTo>
              </a:path>
            </a:pathLst>
          </a:custGeom>
          <a:noFill/>
          <a:ln w="28575">
            <a:solidFill>
              <a:srgbClr val="FF339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9054" name="Freeform 46">
            <a:extLst>
              <a:ext uri="{FF2B5EF4-FFF2-40B4-BE49-F238E27FC236}">
                <a16:creationId xmlns:a16="http://schemas.microsoft.com/office/drawing/2014/main" id="{474687E6-5ECF-4673-AD7B-0700DCF54E15}"/>
              </a:ext>
            </a:extLst>
          </p:cNvPr>
          <p:cNvSpPr>
            <a:spLocks/>
          </p:cNvSpPr>
          <p:nvPr/>
        </p:nvSpPr>
        <p:spPr bwMode="auto">
          <a:xfrm>
            <a:off x="990600" y="5029200"/>
            <a:ext cx="2590800" cy="914400"/>
          </a:xfrm>
          <a:custGeom>
            <a:avLst/>
            <a:gdLst>
              <a:gd name="T0" fmla="*/ 2147483646 w 2085"/>
              <a:gd name="T1" fmla="*/ 2147483646 h 1026"/>
              <a:gd name="T2" fmla="*/ 2147483646 w 2085"/>
              <a:gd name="T3" fmla="*/ 2147483646 h 1026"/>
              <a:gd name="T4" fmla="*/ 2147483646 w 2085"/>
              <a:gd name="T5" fmla="*/ 2147483646 h 1026"/>
              <a:gd name="T6" fmla="*/ 2147483646 w 2085"/>
              <a:gd name="T7" fmla="*/ 2147483646 h 1026"/>
              <a:gd name="T8" fmla="*/ 2147483646 w 2085"/>
              <a:gd name="T9" fmla="*/ 2147483646 h 1026"/>
              <a:gd name="T10" fmla="*/ 2147483646 w 2085"/>
              <a:gd name="T11" fmla="*/ 2147483646 h 1026"/>
              <a:gd name="T12" fmla="*/ 2147483646 w 2085"/>
              <a:gd name="T13" fmla="*/ 2147483646 h 1026"/>
              <a:gd name="T14" fmla="*/ 2147483646 w 2085"/>
              <a:gd name="T15" fmla="*/ 2147483646 h 1026"/>
              <a:gd name="T16" fmla="*/ 2147483646 w 2085"/>
              <a:gd name="T17" fmla="*/ 2147483646 h 1026"/>
              <a:gd name="T18" fmla="*/ 2147483646 w 2085"/>
              <a:gd name="T19" fmla="*/ 2147483646 h 1026"/>
              <a:gd name="T20" fmla="*/ 2147483646 w 2085"/>
              <a:gd name="T21" fmla="*/ 2147483646 h 1026"/>
              <a:gd name="T22" fmla="*/ 2147483646 w 2085"/>
              <a:gd name="T23" fmla="*/ 2147483646 h 1026"/>
              <a:gd name="T24" fmla="*/ 2147483646 w 2085"/>
              <a:gd name="T25" fmla="*/ 2147483646 h 1026"/>
              <a:gd name="T26" fmla="*/ 2147483646 w 2085"/>
              <a:gd name="T27" fmla="*/ 2147483646 h 1026"/>
              <a:gd name="T28" fmla="*/ 2147483646 w 2085"/>
              <a:gd name="T29" fmla="*/ 2147483646 h 1026"/>
              <a:gd name="T30" fmla="*/ 2147483646 w 2085"/>
              <a:gd name="T31" fmla="*/ 2147483646 h 1026"/>
              <a:gd name="T32" fmla="*/ 2147483646 w 2085"/>
              <a:gd name="T33" fmla="*/ 2147483646 h 1026"/>
              <a:gd name="T34" fmla="*/ 2147483646 w 2085"/>
              <a:gd name="T35" fmla="*/ 2147483646 h 1026"/>
              <a:gd name="T36" fmla="*/ 2147483646 w 2085"/>
              <a:gd name="T37" fmla="*/ 2147483646 h 1026"/>
              <a:gd name="T38" fmla="*/ 2147483646 w 2085"/>
              <a:gd name="T39" fmla="*/ 2147483646 h 1026"/>
              <a:gd name="T40" fmla="*/ 2147483646 w 2085"/>
              <a:gd name="T41" fmla="*/ 2147483646 h 1026"/>
              <a:gd name="T42" fmla="*/ 2147483646 w 2085"/>
              <a:gd name="T43" fmla="*/ 2147483646 h 1026"/>
              <a:gd name="T44" fmla="*/ 2147483646 w 2085"/>
              <a:gd name="T45" fmla="*/ 2147483646 h 1026"/>
              <a:gd name="T46" fmla="*/ 2147483646 w 2085"/>
              <a:gd name="T47" fmla="*/ 2147483646 h 1026"/>
              <a:gd name="T48" fmla="*/ 2147483646 w 2085"/>
              <a:gd name="T49" fmla="*/ 2147483646 h 1026"/>
              <a:gd name="T50" fmla="*/ 2147483646 w 2085"/>
              <a:gd name="T51" fmla="*/ 2147483646 h 1026"/>
              <a:gd name="T52" fmla="*/ 2147483646 w 2085"/>
              <a:gd name="T53" fmla="*/ 2147483646 h 10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085"/>
              <a:gd name="T82" fmla="*/ 0 h 1026"/>
              <a:gd name="T83" fmla="*/ 2085 w 2085"/>
              <a:gd name="T84" fmla="*/ 1026 h 102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085" h="1026">
                <a:moveTo>
                  <a:pt x="73" y="492"/>
                </a:moveTo>
                <a:cubicBezTo>
                  <a:pt x="105" y="468"/>
                  <a:pt x="132" y="440"/>
                  <a:pt x="165" y="418"/>
                </a:cubicBezTo>
                <a:cubicBezTo>
                  <a:pt x="177" y="400"/>
                  <a:pt x="194" y="385"/>
                  <a:pt x="201" y="364"/>
                </a:cubicBezTo>
                <a:cubicBezTo>
                  <a:pt x="204" y="355"/>
                  <a:pt x="205" y="344"/>
                  <a:pt x="210" y="336"/>
                </a:cubicBezTo>
                <a:cubicBezTo>
                  <a:pt x="221" y="319"/>
                  <a:pt x="260" y="292"/>
                  <a:pt x="274" y="281"/>
                </a:cubicBezTo>
                <a:cubicBezTo>
                  <a:pt x="296" y="262"/>
                  <a:pt x="309" y="238"/>
                  <a:pt x="329" y="217"/>
                </a:cubicBezTo>
                <a:cubicBezTo>
                  <a:pt x="343" y="176"/>
                  <a:pt x="371" y="170"/>
                  <a:pt x="402" y="144"/>
                </a:cubicBezTo>
                <a:cubicBezTo>
                  <a:pt x="490" y="72"/>
                  <a:pt x="344" y="175"/>
                  <a:pt x="485" y="80"/>
                </a:cubicBezTo>
                <a:cubicBezTo>
                  <a:pt x="498" y="71"/>
                  <a:pt x="594" y="57"/>
                  <a:pt x="613" y="53"/>
                </a:cubicBezTo>
                <a:cubicBezTo>
                  <a:pt x="851" y="55"/>
                  <a:pt x="1300" y="0"/>
                  <a:pt x="1618" y="80"/>
                </a:cubicBezTo>
                <a:cubicBezTo>
                  <a:pt x="1693" y="151"/>
                  <a:pt x="1575" y="44"/>
                  <a:pt x="1664" y="108"/>
                </a:cubicBezTo>
                <a:cubicBezTo>
                  <a:pt x="1690" y="127"/>
                  <a:pt x="1711" y="153"/>
                  <a:pt x="1737" y="172"/>
                </a:cubicBezTo>
                <a:cubicBezTo>
                  <a:pt x="1769" y="195"/>
                  <a:pt x="1805" y="205"/>
                  <a:pt x="1838" y="226"/>
                </a:cubicBezTo>
                <a:cubicBezTo>
                  <a:pt x="1862" y="263"/>
                  <a:pt x="1881" y="280"/>
                  <a:pt x="1920" y="300"/>
                </a:cubicBezTo>
                <a:cubicBezTo>
                  <a:pt x="1942" y="333"/>
                  <a:pt x="1956" y="363"/>
                  <a:pt x="1984" y="391"/>
                </a:cubicBezTo>
                <a:cubicBezTo>
                  <a:pt x="2001" y="434"/>
                  <a:pt x="2015" y="446"/>
                  <a:pt x="2039" y="482"/>
                </a:cubicBezTo>
                <a:cubicBezTo>
                  <a:pt x="2053" y="540"/>
                  <a:pt x="2064" y="600"/>
                  <a:pt x="2085" y="656"/>
                </a:cubicBezTo>
                <a:cubicBezTo>
                  <a:pt x="2085" y="656"/>
                  <a:pt x="2075" y="726"/>
                  <a:pt x="2066" y="738"/>
                </a:cubicBezTo>
                <a:cubicBezTo>
                  <a:pt x="2034" y="782"/>
                  <a:pt x="1977" y="829"/>
                  <a:pt x="1938" y="866"/>
                </a:cubicBezTo>
                <a:cubicBezTo>
                  <a:pt x="1917" y="886"/>
                  <a:pt x="1865" y="895"/>
                  <a:pt x="1838" y="903"/>
                </a:cubicBezTo>
                <a:cubicBezTo>
                  <a:pt x="1761" y="926"/>
                  <a:pt x="1690" y="940"/>
                  <a:pt x="1609" y="949"/>
                </a:cubicBezTo>
                <a:cubicBezTo>
                  <a:pt x="1300" y="1026"/>
                  <a:pt x="869" y="1000"/>
                  <a:pt x="594" y="1004"/>
                </a:cubicBezTo>
                <a:cubicBezTo>
                  <a:pt x="475" y="1001"/>
                  <a:pt x="356" y="1009"/>
                  <a:pt x="238" y="994"/>
                </a:cubicBezTo>
                <a:cubicBezTo>
                  <a:pt x="204" y="990"/>
                  <a:pt x="158" y="931"/>
                  <a:pt x="119" y="921"/>
                </a:cubicBezTo>
                <a:cubicBezTo>
                  <a:pt x="97" y="888"/>
                  <a:pt x="68" y="863"/>
                  <a:pt x="46" y="830"/>
                </a:cubicBezTo>
                <a:cubicBezTo>
                  <a:pt x="6" y="705"/>
                  <a:pt x="0" y="908"/>
                  <a:pt x="27" y="592"/>
                </a:cubicBezTo>
                <a:cubicBezTo>
                  <a:pt x="30" y="562"/>
                  <a:pt x="30" y="565"/>
                  <a:pt x="46" y="565"/>
                </a:cubicBezTo>
              </a:path>
            </a:pathLst>
          </a:custGeom>
          <a:noFill/>
          <a:ln w="28575">
            <a:solidFill>
              <a:srgbClr val="FF339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9055" name="Freeform 47">
            <a:extLst>
              <a:ext uri="{FF2B5EF4-FFF2-40B4-BE49-F238E27FC236}">
                <a16:creationId xmlns:a16="http://schemas.microsoft.com/office/drawing/2014/main" id="{ED70A639-E583-41EA-930D-998B597A7B54}"/>
              </a:ext>
            </a:extLst>
          </p:cNvPr>
          <p:cNvSpPr>
            <a:spLocks/>
          </p:cNvSpPr>
          <p:nvPr/>
        </p:nvSpPr>
        <p:spPr bwMode="auto">
          <a:xfrm>
            <a:off x="4953000" y="3276600"/>
            <a:ext cx="3581400" cy="2362200"/>
          </a:xfrm>
          <a:custGeom>
            <a:avLst/>
            <a:gdLst>
              <a:gd name="T0" fmla="*/ 2147483646 w 2085"/>
              <a:gd name="T1" fmla="*/ 2147483646 h 1026"/>
              <a:gd name="T2" fmla="*/ 2147483646 w 2085"/>
              <a:gd name="T3" fmla="*/ 2147483646 h 1026"/>
              <a:gd name="T4" fmla="*/ 2147483646 w 2085"/>
              <a:gd name="T5" fmla="*/ 2147483646 h 1026"/>
              <a:gd name="T6" fmla="*/ 2147483646 w 2085"/>
              <a:gd name="T7" fmla="*/ 2147483646 h 1026"/>
              <a:gd name="T8" fmla="*/ 2147483646 w 2085"/>
              <a:gd name="T9" fmla="*/ 2147483646 h 1026"/>
              <a:gd name="T10" fmla="*/ 2147483646 w 2085"/>
              <a:gd name="T11" fmla="*/ 2147483646 h 1026"/>
              <a:gd name="T12" fmla="*/ 2147483646 w 2085"/>
              <a:gd name="T13" fmla="*/ 2147483646 h 1026"/>
              <a:gd name="T14" fmla="*/ 2147483646 w 2085"/>
              <a:gd name="T15" fmla="*/ 2147483646 h 1026"/>
              <a:gd name="T16" fmla="*/ 2147483646 w 2085"/>
              <a:gd name="T17" fmla="*/ 2147483646 h 1026"/>
              <a:gd name="T18" fmla="*/ 2147483646 w 2085"/>
              <a:gd name="T19" fmla="*/ 2147483646 h 1026"/>
              <a:gd name="T20" fmla="*/ 2147483646 w 2085"/>
              <a:gd name="T21" fmla="*/ 2147483646 h 1026"/>
              <a:gd name="T22" fmla="*/ 2147483646 w 2085"/>
              <a:gd name="T23" fmla="*/ 2147483646 h 1026"/>
              <a:gd name="T24" fmla="*/ 2147483646 w 2085"/>
              <a:gd name="T25" fmla="*/ 2147483646 h 1026"/>
              <a:gd name="T26" fmla="*/ 2147483646 w 2085"/>
              <a:gd name="T27" fmla="*/ 2147483646 h 1026"/>
              <a:gd name="T28" fmla="*/ 2147483646 w 2085"/>
              <a:gd name="T29" fmla="*/ 2147483646 h 1026"/>
              <a:gd name="T30" fmla="*/ 2147483646 w 2085"/>
              <a:gd name="T31" fmla="*/ 2147483646 h 1026"/>
              <a:gd name="T32" fmla="*/ 2147483646 w 2085"/>
              <a:gd name="T33" fmla="*/ 2147483646 h 1026"/>
              <a:gd name="T34" fmla="*/ 2147483646 w 2085"/>
              <a:gd name="T35" fmla="*/ 2147483646 h 1026"/>
              <a:gd name="T36" fmla="*/ 2147483646 w 2085"/>
              <a:gd name="T37" fmla="*/ 2147483646 h 1026"/>
              <a:gd name="T38" fmla="*/ 2147483646 w 2085"/>
              <a:gd name="T39" fmla="*/ 2147483646 h 1026"/>
              <a:gd name="T40" fmla="*/ 2147483646 w 2085"/>
              <a:gd name="T41" fmla="*/ 2147483646 h 1026"/>
              <a:gd name="T42" fmla="*/ 2147483646 w 2085"/>
              <a:gd name="T43" fmla="*/ 2147483646 h 1026"/>
              <a:gd name="T44" fmla="*/ 2147483646 w 2085"/>
              <a:gd name="T45" fmla="*/ 2147483646 h 1026"/>
              <a:gd name="T46" fmla="*/ 2147483646 w 2085"/>
              <a:gd name="T47" fmla="*/ 2147483646 h 1026"/>
              <a:gd name="T48" fmla="*/ 2147483646 w 2085"/>
              <a:gd name="T49" fmla="*/ 2147483646 h 1026"/>
              <a:gd name="T50" fmla="*/ 2147483646 w 2085"/>
              <a:gd name="T51" fmla="*/ 2147483646 h 1026"/>
              <a:gd name="T52" fmla="*/ 2147483646 w 2085"/>
              <a:gd name="T53" fmla="*/ 2147483646 h 10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085"/>
              <a:gd name="T82" fmla="*/ 0 h 1026"/>
              <a:gd name="T83" fmla="*/ 2085 w 2085"/>
              <a:gd name="T84" fmla="*/ 1026 h 102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085" h="1026">
                <a:moveTo>
                  <a:pt x="73" y="492"/>
                </a:moveTo>
                <a:cubicBezTo>
                  <a:pt x="105" y="468"/>
                  <a:pt x="132" y="440"/>
                  <a:pt x="165" y="418"/>
                </a:cubicBezTo>
                <a:cubicBezTo>
                  <a:pt x="177" y="400"/>
                  <a:pt x="194" y="385"/>
                  <a:pt x="201" y="364"/>
                </a:cubicBezTo>
                <a:cubicBezTo>
                  <a:pt x="204" y="355"/>
                  <a:pt x="205" y="344"/>
                  <a:pt x="210" y="336"/>
                </a:cubicBezTo>
                <a:cubicBezTo>
                  <a:pt x="221" y="319"/>
                  <a:pt x="260" y="292"/>
                  <a:pt x="274" y="281"/>
                </a:cubicBezTo>
                <a:cubicBezTo>
                  <a:pt x="296" y="262"/>
                  <a:pt x="309" y="238"/>
                  <a:pt x="329" y="217"/>
                </a:cubicBezTo>
                <a:cubicBezTo>
                  <a:pt x="343" y="176"/>
                  <a:pt x="371" y="170"/>
                  <a:pt x="402" y="144"/>
                </a:cubicBezTo>
                <a:cubicBezTo>
                  <a:pt x="490" y="72"/>
                  <a:pt x="344" y="175"/>
                  <a:pt x="485" y="80"/>
                </a:cubicBezTo>
                <a:cubicBezTo>
                  <a:pt x="498" y="71"/>
                  <a:pt x="594" y="57"/>
                  <a:pt x="613" y="53"/>
                </a:cubicBezTo>
                <a:cubicBezTo>
                  <a:pt x="851" y="55"/>
                  <a:pt x="1300" y="0"/>
                  <a:pt x="1618" y="80"/>
                </a:cubicBezTo>
                <a:cubicBezTo>
                  <a:pt x="1693" y="151"/>
                  <a:pt x="1575" y="44"/>
                  <a:pt x="1664" y="108"/>
                </a:cubicBezTo>
                <a:cubicBezTo>
                  <a:pt x="1690" y="127"/>
                  <a:pt x="1711" y="153"/>
                  <a:pt x="1737" y="172"/>
                </a:cubicBezTo>
                <a:cubicBezTo>
                  <a:pt x="1769" y="195"/>
                  <a:pt x="1805" y="205"/>
                  <a:pt x="1838" y="226"/>
                </a:cubicBezTo>
                <a:cubicBezTo>
                  <a:pt x="1862" y="263"/>
                  <a:pt x="1881" y="280"/>
                  <a:pt x="1920" y="300"/>
                </a:cubicBezTo>
                <a:cubicBezTo>
                  <a:pt x="1942" y="333"/>
                  <a:pt x="1956" y="363"/>
                  <a:pt x="1984" y="391"/>
                </a:cubicBezTo>
                <a:cubicBezTo>
                  <a:pt x="2001" y="434"/>
                  <a:pt x="2015" y="446"/>
                  <a:pt x="2039" y="482"/>
                </a:cubicBezTo>
                <a:cubicBezTo>
                  <a:pt x="2053" y="540"/>
                  <a:pt x="2064" y="600"/>
                  <a:pt x="2085" y="656"/>
                </a:cubicBezTo>
                <a:cubicBezTo>
                  <a:pt x="2085" y="656"/>
                  <a:pt x="2075" y="726"/>
                  <a:pt x="2066" y="738"/>
                </a:cubicBezTo>
                <a:cubicBezTo>
                  <a:pt x="2034" y="782"/>
                  <a:pt x="1977" y="829"/>
                  <a:pt x="1938" y="866"/>
                </a:cubicBezTo>
                <a:cubicBezTo>
                  <a:pt x="1917" y="886"/>
                  <a:pt x="1865" y="895"/>
                  <a:pt x="1838" y="903"/>
                </a:cubicBezTo>
                <a:cubicBezTo>
                  <a:pt x="1761" y="926"/>
                  <a:pt x="1690" y="940"/>
                  <a:pt x="1609" y="949"/>
                </a:cubicBezTo>
                <a:cubicBezTo>
                  <a:pt x="1300" y="1026"/>
                  <a:pt x="869" y="1000"/>
                  <a:pt x="594" y="1004"/>
                </a:cubicBezTo>
                <a:cubicBezTo>
                  <a:pt x="475" y="1001"/>
                  <a:pt x="356" y="1009"/>
                  <a:pt x="238" y="994"/>
                </a:cubicBezTo>
                <a:cubicBezTo>
                  <a:pt x="204" y="990"/>
                  <a:pt x="158" y="931"/>
                  <a:pt x="119" y="921"/>
                </a:cubicBezTo>
                <a:cubicBezTo>
                  <a:pt x="97" y="888"/>
                  <a:pt x="68" y="863"/>
                  <a:pt x="46" y="830"/>
                </a:cubicBezTo>
                <a:cubicBezTo>
                  <a:pt x="6" y="705"/>
                  <a:pt x="0" y="908"/>
                  <a:pt x="27" y="592"/>
                </a:cubicBezTo>
                <a:cubicBezTo>
                  <a:pt x="30" y="562"/>
                  <a:pt x="30" y="565"/>
                  <a:pt x="46" y="565"/>
                </a:cubicBezTo>
              </a:path>
            </a:pathLst>
          </a:custGeom>
          <a:noFill/>
          <a:ln w="28575">
            <a:solidFill>
              <a:srgbClr val="FF339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9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57062FBF-9413-489C-AC6E-B3F932472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88913"/>
            <a:ext cx="8640763" cy="64087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rgbClr val="FF0066"/>
                </a:solidFill>
              </a:rPr>
              <a:t>Biconnected components of graph G</a:t>
            </a:r>
          </a:p>
          <a:p>
            <a:pPr eaLnBrk="1" hangingPunct="1">
              <a:buFontTx/>
              <a:buNone/>
            </a:pPr>
            <a:endParaRPr lang="en-US" altLang="en-US">
              <a:solidFill>
                <a:srgbClr val="FF0066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/>
              <a:t>	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  <p:sp>
        <p:nvSpPr>
          <p:cNvPr id="54275" name="Oval 3">
            <a:extLst>
              <a:ext uri="{FF2B5EF4-FFF2-40B4-BE49-F238E27FC236}">
                <a16:creationId xmlns:a16="http://schemas.microsoft.com/office/drawing/2014/main" id="{77492B2C-BDD8-4403-92CA-FD0F69BA8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075" y="1500188"/>
            <a:ext cx="4095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</a:t>
            </a:r>
          </a:p>
        </p:txBody>
      </p:sp>
      <p:sp>
        <p:nvSpPr>
          <p:cNvPr id="54276" name="Oval 4">
            <a:extLst>
              <a:ext uri="{FF2B5EF4-FFF2-40B4-BE49-F238E27FC236}">
                <a16:creationId xmlns:a16="http://schemas.microsoft.com/office/drawing/2014/main" id="{C6E6368B-EA05-413D-A025-CF27A5074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2003425"/>
            <a:ext cx="409575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</a:p>
        </p:txBody>
      </p:sp>
      <p:sp>
        <p:nvSpPr>
          <p:cNvPr id="54277" name="Oval 5">
            <a:extLst>
              <a:ext uri="{FF2B5EF4-FFF2-40B4-BE49-F238E27FC236}">
                <a16:creationId xmlns:a16="http://schemas.microsoft.com/office/drawing/2014/main" id="{91647F04-CC01-4F22-ADA5-472C8DC4F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975" y="2795588"/>
            <a:ext cx="4095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3</a:t>
            </a: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83554F00-322C-4552-9F7D-6F534BC5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2292350"/>
            <a:ext cx="409575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4</a:t>
            </a:r>
          </a:p>
        </p:txBody>
      </p:sp>
      <p:sp>
        <p:nvSpPr>
          <p:cNvPr id="54279" name="Line 7">
            <a:extLst>
              <a:ext uri="{FF2B5EF4-FFF2-40B4-BE49-F238E27FC236}">
                <a16:creationId xmlns:a16="http://schemas.microsoft.com/office/drawing/2014/main" id="{1FDA6219-26EA-47A5-8772-DD4D7E5E4C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1550" y="1989138"/>
            <a:ext cx="28733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80" name="Line 8">
            <a:extLst>
              <a:ext uri="{FF2B5EF4-FFF2-40B4-BE49-F238E27FC236}">
                <a16:creationId xmlns:a16="http://schemas.microsoft.com/office/drawing/2014/main" id="{002D3949-0F9E-49FB-98ED-DBCCCF111C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2781300"/>
            <a:ext cx="4318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81" name="Line 9">
            <a:extLst>
              <a:ext uri="{FF2B5EF4-FFF2-40B4-BE49-F238E27FC236}">
                <a16:creationId xmlns:a16="http://schemas.microsoft.com/office/drawing/2014/main" id="{D99B50EE-25BC-4D55-9669-4C9590193A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5150" y="2565400"/>
            <a:ext cx="288925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82" name="Line 10">
            <a:extLst>
              <a:ext uri="{FF2B5EF4-FFF2-40B4-BE49-F238E27FC236}">
                <a16:creationId xmlns:a16="http://schemas.microsoft.com/office/drawing/2014/main" id="{0EB23981-135C-4223-A0B4-DEBF905DA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2275" y="1916113"/>
            <a:ext cx="358775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83" name="Oval 11">
            <a:extLst>
              <a:ext uri="{FF2B5EF4-FFF2-40B4-BE49-F238E27FC236}">
                <a16:creationId xmlns:a16="http://schemas.microsoft.com/office/drawing/2014/main" id="{26828EEF-FA51-4C65-9978-F3230BD7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075" y="4344988"/>
            <a:ext cx="4095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3</a:t>
            </a:r>
          </a:p>
        </p:txBody>
      </p:sp>
      <p:sp>
        <p:nvSpPr>
          <p:cNvPr id="54284" name="Oval 12">
            <a:extLst>
              <a:ext uri="{FF2B5EF4-FFF2-40B4-BE49-F238E27FC236}">
                <a16:creationId xmlns:a16="http://schemas.microsoft.com/office/drawing/2014/main" id="{B8FC5CE1-3973-4DCF-9C1B-6F193C66B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3" y="5353050"/>
            <a:ext cx="625475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10</a:t>
            </a:r>
          </a:p>
        </p:txBody>
      </p:sp>
      <p:sp>
        <p:nvSpPr>
          <p:cNvPr id="54285" name="Oval 13">
            <a:extLst>
              <a:ext uri="{FF2B5EF4-FFF2-40B4-BE49-F238E27FC236}">
                <a16:creationId xmlns:a16="http://schemas.microsoft.com/office/drawing/2014/main" id="{E24C3614-F848-4397-B3C3-2CFB120D2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4344988"/>
            <a:ext cx="4095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3</a:t>
            </a:r>
          </a:p>
        </p:txBody>
      </p:sp>
      <p:sp>
        <p:nvSpPr>
          <p:cNvPr id="54286" name="Oval 14">
            <a:extLst>
              <a:ext uri="{FF2B5EF4-FFF2-40B4-BE49-F238E27FC236}">
                <a16:creationId xmlns:a16="http://schemas.microsoft.com/office/drawing/2014/main" id="{1CD7ED98-039C-4059-859C-133044809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5353050"/>
            <a:ext cx="409575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9</a:t>
            </a:r>
          </a:p>
        </p:txBody>
      </p:sp>
      <p:sp>
        <p:nvSpPr>
          <p:cNvPr id="54287" name="Oval 15">
            <a:extLst>
              <a:ext uri="{FF2B5EF4-FFF2-40B4-BE49-F238E27FC236}">
                <a16:creationId xmlns:a16="http://schemas.microsoft.com/office/drawing/2014/main" id="{C22F9FED-6335-4E70-9C1B-BACA9A84D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73463"/>
            <a:ext cx="4095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5</a:t>
            </a:r>
          </a:p>
        </p:txBody>
      </p:sp>
      <p:sp>
        <p:nvSpPr>
          <p:cNvPr id="54288" name="Oval 16">
            <a:extLst>
              <a:ext uri="{FF2B5EF4-FFF2-40B4-BE49-F238E27FC236}">
                <a16:creationId xmlns:a16="http://schemas.microsoft.com/office/drawing/2014/main" id="{A30C9B2B-1B12-40D4-AB54-6FDFCC5CD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88" y="2636838"/>
            <a:ext cx="4095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5</a:t>
            </a:r>
          </a:p>
        </p:txBody>
      </p:sp>
      <p:sp>
        <p:nvSpPr>
          <p:cNvPr id="54289" name="Oval 17">
            <a:extLst>
              <a:ext uri="{FF2B5EF4-FFF2-40B4-BE49-F238E27FC236}">
                <a16:creationId xmlns:a16="http://schemas.microsoft.com/office/drawing/2014/main" id="{4BFD65F8-BE64-4DD6-8685-C15B0B7B6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300" y="4364038"/>
            <a:ext cx="4095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</a:p>
        </p:txBody>
      </p:sp>
      <p:sp>
        <p:nvSpPr>
          <p:cNvPr id="54290" name="Oval 18">
            <a:extLst>
              <a:ext uri="{FF2B5EF4-FFF2-40B4-BE49-F238E27FC236}">
                <a16:creationId xmlns:a16="http://schemas.microsoft.com/office/drawing/2014/main" id="{7EC0AFEE-D6E6-4EE5-8375-FF0FCD31C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4221163"/>
            <a:ext cx="4095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7</a:t>
            </a:r>
          </a:p>
        </p:txBody>
      </p:sp>
      <p:sp>
        <p:nvSpPr>
          <p:cNvPr id="54291" name="Oval 19">
            <a:extLst>
              <a:ext uri="{FF2B5EF4-FFF2-40B4-BE49-F238E27FC236}">
                <a16:creationId xmlns:a16="http://schemas.microsoft.com/office/drawing/2014/main" id="{560EDD29-2EEC-4C47-A1C0-A51B73388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4868863"/>
            <a:ext cx="409575" cy="617537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8</a:t>
            </a:r>
          </a:p>
        </p:txBody>
      </p:sp>
      <p:sp>
        <p:nvSpPr>
          <p:cNvPr id="54292" name="Oval 20">
            <a:extLst>
              <a:ext uri="{FF2B5EF4-FFF2-40B4-BE49-F238E27FC236}">
                <a16:creationId xmlns:a16="http://schemas.microsoft.com/office/drawing/2014/main" id="{DEF2B38B-1FD1-4855-A9E8-834440436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1679575"/>
            <a:ext cx="409575" cy="61753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ea typeface="굴림" panose="020B0600000101010101" pitchFamily="34" charset="-127"/>
              </a:rPr>
              <a:t>6</a:t>
            </a:r>
          </a:p>
        </p:txBody>
      </p:sp>
      <p:sp>
        <p:nvSpPr>
          <p:cNvPr id="54293" name="Line 21">
            <a:extLst>
              <a:ext uri="{FF2B5EF4-FFF2-40B4-BE49-F238E27FC236}">
                <a16:creationId xmlns:a16="http://schemas.microsoft.com/office/drawing/2014/main" id="{3529ECFF-BB28-45D3-957F-CC3F9CC404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87450" y="4941888"/>
            <a:ext cx="144463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94" name="Line 22">
            <a:extLst>
              <a:ext uri="{FF2B5EF4-FFF2-40B4-BE49-F238E27FC236}">
                <a16:creationId xmlns:a16="http://schemas.microsoft.com/office/drawing/2014/main" id="{D7E075E2-099D-4E7C-A2BF-CE88146DB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5875" y="4941888"/>
            <a:ext cx="144463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95" name="Line 23">
            <a:extLst>
              <a:ext uri="{FF2B5EF4-FFF2-40B4-BE49-F238E27FC236}">
                <a16:creationId xmlns:a16="http://schemas.microsoft.com/office/drawing/2014/main" id="{5A8049EE-28E8-44F3-B50E-E1B3B88F6A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4063" y="4097338"/>
            <a:ext cx="35877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96" name="Line 24">
            <a:extLst>
              <a:ext uri="{FF2B5EF4-FFF2-40B4-BE49-F238E27FC236}">
                <a16:creationId xmlns:a16="http://schemas.microsoft.com/office/drawing/2014/main" id="{BAD8C93F-3B88-4138-919C-513C2F369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4063" y="4818063"/>
            <a:ext cx="6477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97" name="Line 25">
            <a:extLst>
              <a:ext uri="{FF2B5EF4-FFF2-40B4-BE49-F238E27FC236}">
                <a16:creationId xmlns:a16="http://schemas.microsoft.com/office/drawing/2014/main" id="{82EA203B-34F5-427C-A233-EBF9D11B81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2125" y="4745038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98" name="Line 26">
            <a:extLst>
              <a:ext uri="{FF2B5EF4-FFF2-40B4-BE49-F238E27FC236}">
                <a16:creationId xmlns:a16="http://schemas.microsoft.com/office/drawing/2014/main" id="{A743F12D-4046-4AA8-A893-A0B77EC0A9F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56225" y="4025900"/>
            <a:ext cx="4318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99" name="Line 27">
            <a:extLst>
              <a:ext uri="{FF2B5EF4-FFF2-40B4-BE49-F238E27FC236}">
                <a16:creationId xmlns:a16="http://schemas.microsoft.com/office/drawing/2014/main" id="{FC522DFA-3DEC-467B-A0C2-232CBB0EA3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3563" y="2297113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00" name="Line 28">
            <a:extLst>
              <a:ext uri="{FF2B5EF4-FFF2-40B4-BE49-F238E27FC236}">
                <a16:creationId xmlns:a16="http://schemas.microsoft.com/office/drawing/2014/main" id="{2753C740-C1BE-4E7C-AEC9-D4D9ACBB1D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4063" y="4529138"/>
            <a:ext cx="1150937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01" name="Line 29">
            <a:extLst>
              <a:ext uri="{FF2B5EF4-FFF2-40B4-BE49-F238E27FC236}">
                <a16:creationId xmlns:a16="http://schemas.microsoft.com/office/drawing/2014/main" id="{E668269A-92BA-40DD-9A3F-D91EE4E0B1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5" y="4168775"/>
            <a:ext cx="14287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C7AEC0A-FEB7-4A20-83B2-9EE00C583B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981200"/>
            <a:ext cx="8229600" cy="1143000"/>
          </a:xfrm>
        </p:spPr>
        <p:txBody>
          <a:bodyPr/>
          <a:lstStyle/>
          <a:p>
            <a:r>
              <a:rPr lang="en-US" altLang="en-US"/>
              <a:t>Part - 2</a:t>
            </a:r>
            <a:endParaRPr lang="en-I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909CF88E-4BB2-4C96-905A-1920A7AF5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Greedy Method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672E3878-B063-4E26-A2DA-9A49815C7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Greedy algorithm obtains an </a:t>
            </a:r>
            <a:r>
              <a:rPr lang="en-US" altLang="en-US">
                <a:solidFill>
                  <a:schemeClr val="hlink"/>
                </a:solidFill>
              </a:rPr>
              <a:t>optimal</a:t>
            </a:r>
            <a:r>
              <a:rPr lang="en-US" altLang="en-US"/>
              <a:t> solution by making a </a:t>
            </a:r>
            <a:r>
              <a:rPr lang="en-US" altLang="en-US">
                <a:solidFill>
                  <a:schemeClr val="hlink"/>
                </a:solidFill>
              </a:rPr>
              <a:t>sequence</a:t>
            </a:r>
            <a:r>
              <a:rPr lang="en-US" altLang="en-US"/>
              <a:t> of decisions.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Decisions are made </a:t>
            </a:r>
            <a:r>
              <a:rPr lang="en-US" altLang="en-US">
                <a:solidFill>
                  <a:schemeClr val="hlink"/>
                </a:solidFill>
              </a:rPr>
              <a:t>one by one</a:t>
            </a:r>
            <a:r>
              <a:rPr lang="en-US" altLang="en-US"/>
              <a:t> in some order.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Each decision is made using a </a:t>
            </a:r>
            <a:r>
              <a:rPr lang="en-US" altLang="en-US">
                <a:solidFill>
                  <a:schemeClr val="hlink"/>
                </a:solidFill>
              </a:rPr>
              <a:t>greedy-choice property</a:t>
            </a:r>
            <a:r>
              <a:rPr lang="en-US" altLang="en-US"/>
              <a:t> or greedy criterion.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A decision, once made, is (usually) </a:t>
            </a:r>
            <a:r>
              <a:rPr lang="en-US" altLang="en-US">
                <a:solidFill>
                  <a:schemeClr val="hlink"/>
                </a:solidFill>
              </a:rPr>
              <a:t>not changed</a:t>
            </a:r>
            <a:r>
              <a:rPr lang="en-US" altLang="en-US"/>
              <a:t>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>
            <a:extLst>
              <a:ext uri="{FF2B5EF4-FFF2-40B4-BE49-F238E27FC236}">
                <a16:creationId xmlns:a16="http://schemas.microsoft.com/office/drawing/2014/main" id="{D2025435-96AC-409E-8CDF-4C3025C30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04800"/>
            <a:ext cx="7772400" cy="5562600"/>
          </a:xfrm>
        </p:spPr>
        <p:txBody>
          <a:bodyPr/>
          <a:lstStyle/>
          <a:p>
            <a:pPr eaLnBrk="1" hangingPunct="1"/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A greedy algorithm always </a:t>
            </a:r>
            <a:r>
              <a:rPr lang="en-US" altLang="zh-TW" sz="2800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makes the decision</a:t>
            </a:r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 that </a:t>
            </a:r>
            <a:r>
              <a:rPr lang="en-US" altLang="zh-TW" sz="2800" i="1">
                <a:solidFill>
                  <a:srgbClr val="CC3300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looks</a:t>
            </a:r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 </a:t>
            </a:r>
            <a:r>
              <a:rPr lang="en-US" altLang="zh-TW" sz="2800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best</a:t>
            </a:r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 at the moment.</a:t>
            </a:r>
          </a:p>
          <a:p>
            <a:pPr eaLnBrk="1" hangingPunct="1"/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It does not</a:t>
            </a:r>
            <a:r>
              <a:rPr lang="en-US" altLang="en-US" sz="2800">
                <a:latin typeface="Comic Sans MS" panose="030F0702030302020204" pitchFamily="66" charset="0"/>
              </a:rPr>
              <a:t> always produce an</a:t>
            </a:r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 </a:t>
            </a:r>
            <a:r>
              <a:rPr lang="en-US" altLang="zh-TW" sz="2800">
                <a:solidFill>
                  <a:schemeClr val="hlink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optimal </a:t>
            </a:r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solution.</a:t>
            </a:r>
          </a:p>
          <a:p>
            <a:pPr eaLnBrk="1" hangingPunct="1"/>
            <a:r>
              <a:rPr lang="en-US" altLang="en-US" sz="2800"/>
              <a:t>It works best when applied to problems with the </a:t>
            </a:r>
            <a:r>
              <a:rPr lang="en-US" altLang="en-US" sz="2800" b="1">
                <a:solidFill>
                  <a:schemeClr val="tx2"/>
                </a:solidFill>
              </a:rPr>
              <a:t>greedy-decision</a:t>
            </a:r>
            <a:r>
              <a:rPr lang="en-US" altLang="en-US" sz="2800"/>
              <a:t> property.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>
                <a:solidFill>
                  <a:schemeClr val="bg1"/>
                </a:solidFill>
              </a:rPr>
              <a:t>feasible solution</a:t>
            </a:r>
            <a:r>
              <a:rPr lang="en-US" altLang="en-US"/>
              <a:t> is a solution that satisfies the constraints.</a:t>
            </a:r>
          </a:p>
          <a:p>
            <a:pPr eaLnBrk="1" hangingPunct="1"/>
            <a:r>
              <a:rPr lang="en-US" altLang="en-US"/>
              <a:t>An </a:t>
            </a:r>
            <a:r>
              <a:rPr lang="en-US" altLang="en-US">
                <a:solidFill>
                  <a:schemeClr val="bg1"/>
                </a:solidFill>
              </a:rPr>
              <a:t>optimal solution</a:t>
            </a:r>
            <a:r>
              <a:rPr lang="en-US" altLang="en-US"/>
              <a:t> is a feasible solution that optimizes the </a:t>
            </a:r>
            <a:r>
              <a:rPr lang="en-US" altLang="en-US">
                <a:solidFill>
                  <a:schemeClr val="hlink"/>
                </a:solidFill>
              </a:rPr>
              <a:t>objective</a:t>
            </a:r>
            <a:r>
              <a:rPr lang="en-US" altLang="en-US"/>
              <a:t> function.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7F321D92-3E8D-426C-A430-88771952F0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4800"/>
            <a:ext cx="8458200" cy="6096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Greedy method control abstraction/ general method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Algorithm </a:t>
            </a:r>
            <a:r>
              <a:rPr lang="en-US" altLang="en-US" sz="2800"/>
              <a:t> Greedy(a,n)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// a[1:n] contains the n inputs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	solution=	//Initialize solution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	</a:t>
            </a:r>
            <a:r>
              <a:rPr lang="en-US" altLang="en-US" sz="2800">
                <a:solidFill>
                  <a:schemeClr val="hlink"/>
                </a:solidFill>
              </a:rPr>
              <a:t>for</a:t>
            </a:r>
            <a:r>
              <a:rPr lang="en-US" altLang="en-US" sz="2800"/>
              <a:t> i=1 to n </a:t>
            </a:r>
            <a:r>
              <a:rPr lang="en-US" altLang="en-US" sz="2800">
                <a:solidFill>
                  <a:schemeClr val="hlink"/>
                </a:solidFill>
              </a:rPr>
              <a:t>do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	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		x:=Select(a);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		</a:t>
            </a:r>
            <a:r>
              <a:rPr lang="en-US" altLang="en-US" sz="2800">
                <a:solidFill>
                  <a:schemeClr val="hlink"/>
                </a:solidFill>
              </a:rPr>
              <a:t>if </a:t>
            </a:r>
            <a:r>
              <a:rPr lang="en-US" altLang="en-US" sz="2800"/>
              <a:t> Feasible(solution,x) </a:t>
            </a:r>
            <a:r>
              <a:rPr lang="en-US" altLang="en-US" sz="2800">
                <a:solidFill>
                  <a:schemeClr val="hlink"/>
                </a:solidFill>
              </a:rPr>
              <a:t>then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			solution=Union(solution,x)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return</a:t>
            </a:r>
            <a:r>
              <a:rPr lang="en-US" altLang="en-US" sz="2800"/>
              <a:t> solution;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}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A46433B0-2290-451E-B20E-29A665041B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</a:t>
            </a:r>
            <a:endParaRPr lang="en-IN" altLang="en-US"/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927874C7-962F-4188-9897-1A3A45F34D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Job Sequencing with Deadlines</a:t>
            </a:r>
          </a:p>
          <a:p>
            <a:r>
              <a:rPr lang="en-US" altLang="en-US"/>
              <a:t>Knapsack Problem</a:t>
            </a:r>
          </a:p>
          <a:p>
            <a:r>
              <a:rPr lang="en-US" altLang="en-US"/>
              <a:t>Minimum cost Spanning Tree</a:t>
            </a:r>
          </a:p>
          <a:p>
            <a:r>
              <a:rPr lang="en-US" altLang="en-US"/>
              <a:t>Single Source Shortest Path</a:t>
            </a:r>
          </a:p>
          <a:p>
            <a:r>
              <a:rPr lang="en-US" altLang="en-US"/>
              <a:t>Optimal Storage on Tapes</a:t>
            </a:r>
            <a:endParaRPr lang="en-I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5">
            <a:extLst>
              <a:ext uri="{FF2B5EF4-FFF2-40B4-BE49-F238E27FC236}">
                <a16:creationId xmlns:a16="http://schemas.microsoft.com/office/drawing/2014/main" id="{923EFF91-7545-4A83-835E-90786824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857250"/>
            <a:ext cx="8266112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5">
            <a:extLst>
              <a:ext uri="{FF2B5EF4-FFF2-40B4-BE49-F238E27FC236}">
                <a16:creationId xmlns:a16="http://schemas.microsoft.com/office/drawing/2014/main" id="{DDBC0751-20D3-4902-B785-C1F8A1D4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fld id="{1B085887-1DA5-4264-849B-331B7981E2E3}" type="slidenum">
              <a:rPr lang="en-US" altLang="en-US" sz="1050"/>
              <a:pPr>
                <a:defRPr/>
              </a:pPr>
              <a:t>57</a:t>
            </a:fld>
            <a:endParaRPr lang="en-US" altLang="en-US" sz="105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62413AB-0A1A-44F4-9467-A39D0DFA3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000000"/>
                </a:solidFill>
                <a:cs typeface="Times New Roman" panose="02020603050405020304" pitchFamily="18" charset="0"/>
              </a:rPr>
              <a:t>JOB SEQUENCING WITH DEADLINES</a:t>
            </a:r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ACF8359B-1D63-47B7-800B-19EE939789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191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problem is stated as below.</a:t>
            </a:r>
            <a:endParaRPr lang="en-US" alt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/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n jobs to be processed on a machine.</a:t>
            </a: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/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job i has a deadline d</a:t>
            </a:r>
            <a:r>
              <a:rPr lang="en-US" altLang="en-US" sz="2800" baseline="-30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</a:t>
            </a:r>
            <a:r>
              <a:rPr lang="en-US" altLang="en-US" sz="2800" baseline="-30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and profit p</a:t>
            </a:r>
            <a:r>
              <a:rPr lang="en-US" altLang="en-US" sz="2800" baseline="-30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≥0 .</a:t>
            </a: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/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 is earned iff the job is completed by its deadline.</a:t>
            </a: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/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job is completed if it is processed on a machine for unit time.</a:t>
            </a: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/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one machine is available for processing jobs.</a:t>
            </a: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/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one job is processed at a time on the machine.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7DCED507-1C05-4A40-936D-A14D0062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fld id="{CAFEB180-D8E6-4B9F-9B35-42EDA7B5A3B9}" type="slidenum">
              <a:rPr lang="en-US" altLang="en-US" sz="1050"/>
              <a:pPr>
                <a:defRPr/>
              </a:pPr>
              <a:t>58</a:t>
            </a:fld>
            <a:endParaRPr lang="en-US" altLang="en-US" sz="105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426C1D54-107F-4061-9E37-E0E0B94D5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JOB</a:t>
            </a:r>
            <a:r>
              <a:rPr lang="en-US" altLang="en-US" b="1">
                <a:solidFill>
                  <a:srgbClr val="000000"/>
                </a:solidFill>
                <a:cs typeface="Times New Roman" panose="02020603050405020304" pitchFamily="18" charset="0"/>
              </a:rPr>
              <a:t> SEQUENCING WITH DEADLINES (Contd..)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85A60186-0030-405F-9762-B43FCDB93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382000" cy="4114800"/>
          </a:xfrm>
        </p:spPr>
        <p:txBody>
          <a:bodyPr/>
          <a:lstStyle/>
          <a:p>
            <a:pPr algn="just" eaLnBrk="1" hangingPunct="1"/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feasible solution is a subset of jobs J such that each job is completed by its deadline.</a:t>
            </a: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/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optimal solution is a feasible solution with maximum profit value.</a:t>
            </a:r>
          </a:p>
          <a:p>
            <a:pPr algn="just" eaLnBrk="1" hangingPunct="1">
              <a:buFontTx/>
              <a:buNone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2800" b="1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 : Let n = 4, (p</a:t>
            </a:r>
            <a:r>
              <a:rPr lang="en-US" altLang="en-US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,p</a:t>
            </a:r>
            <a:r>
              <a:rPr lang="en-US" altLang="en-US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,p</a:t>
            </a:r>
            <a:r>
              <a:rPr lang="en-US" altLang="en-US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,p</a:t>
            </a:r>
            <a:r>
              <a:rPr lang="en-US" altLang="en-US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) = (100,10,15,27),     </a:t>
            </a:r>
          </a:p>
          <a:p>
            <a:pPr algn="just" eaLnBrk="1" hangingPunct="1">
              <a:buFontTx/>
              <a:buNone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(d</a:t>
            </a:r>
            <a:r>
              <a:rPr lang="en-US" altLang="en-US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,d</a:t>
            </a:r>
            <a:r>
              <a:rPr lang="en-US" altLang="en-US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,d</a:t>
            </a:r>
            <a:r>
              <a:rPr lang="en-US" altLang="en-US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,d</a:t>
            </a:r>
            <a:r>
              <a:rPr lang="en-US" altLang="en-US" sz="2800" baseline="-2500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) = (2,1,2,1)</a:t>
            </a:r>
          </a:p>
          <a:p>
            <a:pPr eaLnBrk="1" hangingPunct="1">
              <a:buFontTx/>
              <a:buNone/>
            </a:pP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D41B369F-CF55-4F01-8B94-B5F5EA71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fld id="{E4DEBBDF-2C50-42B9-B056-59D5EF1897B3}" type="slidenum">
              <a:rPr lang="en-US" altLang="en-US" sz="1050"/>
              <a:pPr>
                <a:defRPr/>
              </a:pPr>
              <a:t>59</a:t>
            </a:fld>
            <a:endParaRPr lang="en-US" altLang="en-US" sz="105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8ED55866-F287-406C-8CDA-84C15F6A2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700" b="1">
                <a:solidFill>
                  <a:srgbClr val="000000"/>
                </a:solidFill>
                <a:cs typeface="Times New Roman" panose="02020603050405020304" pitchFamily="18" charset="0"/>
              </a:rPr>
              <a:t>GREEDY ALGORITHM TO OBTAIN AN OPTIMAL SOLUTION</a:t>
            </a:r>
            <a:endParaRPr lang="en-US" altLang="en-US" sz="2700">
              <a:cs typeface="Times New Roman" panose="02020603050405020304" pitchFamily="18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41BF0C6-A783-4EE3-8B94-65E5460A0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600200"/>
            <a:ext cx="7886700" cy="4645025"/>
          </a:xfrm>
        </p:spPr>
        <p:txBody>
          <a:bodyPr/>
          <a:lstStyle/>
          <a:p>
            <a:pPr algn="just" eaLnBrk="1" hangingPunct="1">
              <a:defRPr/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the jobs in the non increasing order of profits subject to the constraint that the resulting job sequence J is a feasible solution.</a:t>
            </a:r>
          </a:p>
          <a:p>
            <a:pPr algn="just" eaLnBrk="1" hangingPunct="1">
              <a:defRPr/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example considered before, the non-increasing profit vector is </a:t>
            </a:r>
          </a:p>
          <a:p>
            <a:pPr marL="0" indent="0" algn="just" eaLnBrk="1" hangingPunct="1">
              <a:buFontTx/>
              <a:buNone/>
              <a:defRPr/>
            </a:pPr>
            <a:endParaRPr lang="en-US" altLang="en-US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buFontTx/>
              <a:buNone/>
              <a:defRPr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(100   27    15    10)         (2    1    2    1) 	   </a:t>
            </a:r>
          </a:p>
          <a:p>
            <a:pPr lvl="1" algn="just" eaLnBrk="1" hangingPunct="1">
              <a:buFontTx/>
              <a:buNone/>
              <a:defRPr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p</a:t>
            </a:r>
            <a:r>
              <a:rPr lang="en-US" altLang="en-US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p</a:t>
            </a:r>
            <a:r>
              <a:rPr lang="en-US" altLang="en-US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     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en-US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   p</a:t>
            </a:r>
            <a:r>
              <a:rPr lang="en-US" altLang="en-US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              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d</a:t>
            </a:r>
            <a:r>
              <a:rPr lang="en-US" altLang="en-US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</a:t>
            </a:r>
            <a:r>
              <a:rPr lang="en-US" altLang="en-US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d</a:t>
            </a:r>
            <a:r>
              <a:rPr lang="en-US" altLang="en-US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292C998-D423-4C47-96DF-45C8B462F3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/>
              <a:t>Graph Representation</a:t>
            </a:r>
          </a:p>
        </p:txBody>
      </p:sp>
      <p:sp>
        <p:nvSpPr>
          <p:cNvPr id="361475" name="Rectangle 3">
            <a:extLst>
              <a:ext uri="{FF2B5EF4-FFF2-40B4-BE49-F238E27FC236}">
                <a16:creationId xmlns:a16="http://schemas.microsoft.com/office/drawing/2014/main" id="{4B258B68-C1B7-4662-9263-B0DF60862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>
              <a:buClr>
                <a:schemeClr val="tx2"/>
              </a:buClr>
            </a:pPr>
            <a:r>
              <a:rPr lang="en-US" altLang="en-US"/>
              <a:t>Adjacency Matrix</a:t>
            </a:r>
          </a:p>
          <a:p>
            <a:pPr eaLnBrk="1" hangingPunct="1">
              <a:buClr>
                <a:schemeClr val="tx2"/>
              </a:buClr>
            </a:pPr>
            <a:r>
              <a:rPr lang="en-US" altLang="en-US"/>
              <a:t>Adjacency Lists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/>
              <a:t>Linked Adjacency Lists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/>
              <a:t>Array Adjacency Lists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id="{066A3C80-474E-4A83-A168-3E15426C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fld id="{49CE8ABF-F05B-41D4-80A7-8B39AD04A416}" type="slidenum">
              <a:rPr lang="en-US" altLang="en-US" sz="1050"/>
              <a:pPr>
                <a:defRPr/>
              </a:pPr>
              <a:t>60</a:t>
            </a:fld>
            <a:endParaRPr lang="en-US" altLang="en-US" sz="105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CD63E5A8-C707-4989-99B7-4C7BD96E26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322263"/>
            <a:ext cx="5829300" cy="892175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JOB SEQUENCING WITH DEADLINES (Contd..)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E6A95B14-D405-4009-BCB3-4AB58E960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49400"/>
            <a:ext cx="8077200" cy="4775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800" b="1"/>
              <a:t>            Stage :1 (n=1)                            Stage :2 (n=2)</a:t>
            </a:r>
          </a:p>
          <a:p>
            <a:pPr eaLnBrk="1" hangingPunct="1">
              <a:buFontTx/>
              <a:buNone/>
            </a:pPr>
            <a:endParaRPr lang="en-US" altLang="en-US" sz="1500"/>
          </a:p>
          <a:p>
            <a:pPr eaLnBrk="1" hangingPunct="1">
              <a:buFontTx/>
              <a:buNone/>
            </a:pPr>
            <a:endParaRPr lang="en-US" altLang="en-US" sz="1500"/>
          </a:p>
          <a:p>
            <a:pPr eaLnBrk="1" hangingPunct="1">
              <a:buFontTx/>
              <a:buNone/>
            </a:pPr>
            <a:endParaRPr lang="en-US" altLang="en-US" sz="1500"/>
          </a:p>
          <a:p>
            <a:pPr eaLnBrk="1" hangingPunct="1">
              <a:buFontTx/>
              <a:buNone/>
            </a:pPr>
            <a:endParaRPr lang="en-US" altLang="en-US" sz="15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C96CA0-1A92-4140-9BC3-FAA60F896779}"/>
              </a:ext>
            </a:extLst>
          </p:cNvPr>
          <p:cNvSpPr/>
          <p:nvPr/>
        </p:nvSpPr>
        <p:spPr>
          <a:xfrm>
            <a:off x="1871663" y="2565400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8EDD04-CF25-43D7-9FA6-EFB048D0816E}"/>
              </a:ext>
            </a:extLst>
          </p:cNvPr>
          <p:cNvSpPr/>
          <p:nvPr/>
        </p:nvSpPr>
        <p:spPr>
          <a:xfrm>
            <a:off x="2357438" y="2565400"/>
            <a:ext cx="487362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5A223B-3026-4D5B-B277-388D59613E58}"/>
              </a:ext>
            </a:extLst>
          </p:cNvPr>
          <p:cNvSpPr/>
          <p:nvPr/>
        </p:nvSpPr>
        <p:spPr>
          <a:xfrm>
            <a:off x="2328863" y="3294063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7B6897-24AC-4166-AE9C-E691AB79233D}"/>
              </a:ext>
            </a:extLst>
          </p:cNvPr>
          <p:cNvSpPr/>
          <p:nvPr/>
        </p:nvSpPr>
        <p:spPr>
          <a:xfrm>
            <a:off x="2360613" y="4779963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3DC0F-877D-4B46-B63B-25645AE8E000}"/>
              </a:ext>
            </a:extLst>
          </p:cNvPr>
          <p:cNvSpPr/>
          <p:nvPr/>
        </p:nvSpPr>
        <p:spPr>
          <a:xfrm>
            <a:off x="1871663" y="4779963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J4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0F1851-14FD-41AC-8778-6D498A6F0193}"/>
              </a:ext>
            </a:extLst>
          </p:cNvPr>
          <p:cNvSpPr/>
          <p:nvPr/>
        </p:nvSpPr>
        <p:spPr>
          <a:xfrm>
            <a:off x="2360613" y="4002088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D6A045-90C5-4EFD-A3A9-013442A84364}"/>
              </a:ext>
            </a:extLst>
          </p:cNvPr>
          <p:cNvSpPr/>
          <p:nvPr/>
        </p:nvSpPr>
        <p:spPr>
          <a:xfrm>
            <a:off x="1871663" y="4002088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FFCE29-6B93-4818-B84D-CBD3BD4F9589}"/>
              </a:ext>
            </a:extLst>
          </p:cNvPr>
          <p:cNvSpPr/>
          <p:nvPr/>
        </p:nvSpPr>
        <p:spPr>
          <a:xfrm>
            <a:off x="1790700" y="2874963"/>
            <a:ext cx="161925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02ED40-9D98-4991-98DA-9FBBCDB00C5B}"/>
              </a:ext>
            </a:extLst>
          </p:cNvPr>
          <p:cNvSpPr/>
          <p:nvPr/>
        </p:nvSpPr>
        <p:spPr>
          <a:xfrm>
            <a:off x="2300288" y="2860675"/>
            <a:ext cx="163512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EA56E-CA80-46A6-9271-C90BE033C83A}"/>
              </a:ext>
            </a:extLst>
          </p:cNvPr>
          <p:cNvSpPr/>
          <p:nvPr/>
        </p:nvSpPr>
        <p:spPr>
          <a:xfrm>
            <a:off x="2762250" y="2889250"/>
            <a:ext cx="163513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F5061-43ED-4B09-9859-33288A24485D}"/>
              </a:ext>
            </a:extLst>
          </p:cNvPr>
          <p:cNvSpPr/>
          <p:nvPr/>
        </p:nvSpPr>
        <p:spPr>
          <a:xfrm>
            <a:off x="1790700" y="3603625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4F777A-97C8-4D0E-BBD2-962ED1B906B0}"/>
              </a:ext>
            </a:extLst>
          </p:cNvPr>
          <p:cNvSpPr/>
          <p:nvPr/>
        </p:nvSpPr>
        <p:spPr>
          <a:xfrm>
            <a:off x="1790700" y="4298950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63332D-58AB-42B0-9FEC-FB2C6C365AFF}"/>
              </a:ext>
            </a:extLst>
          </p:cNvPr>
          <p:cNvSpPr/>
          <p:nvPr/>
        </p:nvSpPr>
        <p:spPr>
          <a:xfrm>
            <a:off x="1790700" y="5075238"/>
            <a:ext cx="161925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76B745-8CED-4846-BF88-1AA5C781C26D}"/>
              </a:ext>
            </a:extLst>
          </p:cNvPr>
          <p:cNvSpPr/>
          <p:nvPr/>
        </p:nvSpPr>
        <p:spPr>
          <a:xfrm>
            <a:off x="2293938" y="3613150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9790DF-27FD-4EED-9E05-272642289577}"/>
              </a:ext>
            </a:extLst>
          </p:cNvPr>
          <p:cNvSpPr/>
          <p:nvPr/>
        </p:nvSpPr>
        <p:spPr>
          <a:xfrm>
            <a:off x="2292350" y="4298950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604EBD-3E9F-4A85-BA63-390C3ED6038F}"/>
              </a:ext>
            </a:extLst>
          </p:cNvPr>
          <p:cNvSpPr/>
          <p:nvPr/>
        </p:nvSpPr>
        <p:spPr>
          <a:xfrm>
            <a:off x="2276475" y="5075238"/>
            <a:ext cx="161925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8D1D40-8533-40EC-B53E-D000A68FBA5D}"/>
              </a:ext>
            </a:extLst>
          </p:cNvPr>
          <p:cNvSpPr/>
          <p:nvPr/>
        </p:nvSpPr>
        <p:spPr>
          <a:xfrm>
            <a:off x="2762250" y="3590925"/>
            <a:ext cx="163513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1A6F86-26E9-4C10-8A3C-0A9EE63DDA62}"/>
              </a:ext>
            </a:extLst>
          </p:cNvPr>
          <p:cNvSpPr/>
          <p:nvPr/>
        </p:nvSpPr>
        <p:spPr>
          <a:xfrm>
            <a:off x="2773363" y="4303713"/>
            <a:ext cx="161925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6D8164-D8E1-45D7-9360-18DB737F83D3}"/>
              </a:ext>
            </a:extLst>
          </p:cNvPr>
          <p:cNvSpPr/>
          <p:nvPr/>
        </p:nvSpPr>
        <p:spPr>
          <a:xfrm>
            <a:off x="2814638" y="5051425"/>
            <a:ext cx="161925" cy="18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7F53B3-C24E-499A-8C9B-45DD56BD3544}"/>
              </a:ext>
            </a:extLst>
          </p:cNvPr>
          <p:cNvSpPr/>
          <p:nvPr/>
        </p:nvSpPr>
        <p:spPr>
          <a:xfrm>
            <a:off x="1831975" y="3289300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J2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3A99B9-EB8F-4656-A2C7-C2963420917A}"/>
              </a:ext>
            </a:extLst>
          </p:cNvPr>
          <p:cNvCxnSpPr>
            <a:cxnSpLocks/>
          </p:cNvCxnSpPr>
          <p:nvPr/>
        </p:nvCxnSpPr>
        <p:spPr>
          <a:xfrm>
            <a:off x="4252913" y="2105025"/>
            <a:ext cx="0" cy="335121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3F536C5-847D-4EA1-BC38-6D3CD1187791}"/>
              </a:ext>
            </a:extLst>
          </p:cNvPr>
          <p:cNvSpPr/>
          <p:nvPr/>
        </p:nvSpPr>
        <p:spPr>
          <a:xfrm>
            <a:off x="5491163" y="4803775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7B6556-2D5B-41DE-8F1A-779FB55BDBC3}"/>
              </a:ext>
            </a:extLst>
          </p:cNvPr>
          <p:cNvSpPr/>
          <p:nvPr/>
        </p:nvSpPr>
        <p:spPr>
          <a:xfrm>
            <a:off x="5029200" y="4806950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B25C99-AECF-4797-A9A4-07B311DFF688}"/>
              </a:ext>
            </a:extLst>
          </p:cNvPr>
          <p:cNvSpPr/>
          <p:nvPr/>
        </p:nvSpPr>
        <p:spPr>
          <a:xfrm>
            <a:off x="5486400" y="3975100"/>
            <a:ext cx="485775" cy="2714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3344F8-B1D8-41F4-A163-6A641A781A9D}"/>
              </a:ext>
            </a:extLst>
          </p:cNvPr>
          <p:cNvSpPr/>
          <p:nvPr/>
        </p:nvSpPr>
        <p:spPr>
          <a:xfrm>
            <a:off x="4989513" y="3975100"/>
            <a:ext cx="485775" cy="2714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J4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6970E6-0CBB-4300-BD9B-DA2FD02F303E}"/>
              </a:ext>
            </a:extLst>
          </p:cNvPr>
          <p:cNvSpPr/>
          <p:nvPr/>
        </p:nvSpPr>
        <p:spPr>
          <a:xfrm>
            <a:off x="5486400" y="3295650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706A91-DBB2-4359-844F-D06AD52CAB1C}"/>
              </a:ext>
            </a:extLst>
          </p:cNvPr>
          <p:cNvSpPr/>
          <p:nvPr/>
        </p:nvSpPr>
        <p:spPr>
          <a:xfrm>
            <a:off x="4989513" y="3289300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7E147C-F700-4E56-9B21-8E592841EA1B}"/>
              </a:ext>
            </a:extLst>
          </p:cNvPr>
          <p:cNvSpPr/>
          <p:nvPr/>
        </p:nvSpPr>
        <p:spPr>
          <a:xfrm>
            <a:off x="5572125" y="2522538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5090CD-ECA0-4C39-9AF5-8A23BA53A868}"/>
              </a:ext>
            </a:extLst>
          </p:cNvPr>
          <p:cNvSpPr/>
          <p:nvPr/>
        </p:nvSpPr>
        <p:spPr>
          <a:xfrm>
            <a:off x="5091113" y="2522538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31D66F5-BC58-4868-A193-C691AF21958C}"/>
              </a:ext>
            </a:extLst>
          </p:cNvPr>
          <p:cNvSpPr/>
          <p:nvPr/>
        </p:nvSpPr>
        <p:spPr>
          <a:xfrm>
            <a:off x="4960938" y="5130800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35BED6-C8D3-40D1-BE6E-4BA06D3241A5}"/>
              </a:ext>
            </a:extLst>
          </p:cNvPr>
          <p:cNvSpPr/>
          <p:nvPr/>
        </p:nvSpPr>
        <p:spPr>
          <a:xfrm>
            <a:off x="4921250" y="4268788"/>
            <a:ext cx="161925" cy="18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00AB2F-6C41-45ED-AD81-70E1FB87427C}"/>
              </a:ext>
            </a:extLst>
          </p:cNvPr>
          <p:cNvSpPr/>
          <p:nvPr/>
        </p:nvSpPr>
        <p:spPr>
          <a:xfrm>
            <a:off x="4932363" y="3565525"/>
            <a:ext cx="161925" cy="18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993BE3-0F03-40A2-B92F-C7BB332B6B7E}"/>
              </a:ext>
            </a:extLst>
          </p:cNvPr>
          <p:cNvSpPr/>
          <p:nvPr/>
        </p:nvSpPr>
        <p:spPr>
          <a:xfrm>
            <a:off x="5030788" y="2843213"/>
            <a:ext cx="161925" cy="18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920D73-E11E-41C9-A86E-E1EA09FE074A}"/>
              </a:ext>
            </a:extLst>
          </p:cNvPr>
          <p:cNvSpPr/>
          <p:nvPr/>
        </p:nvSpPr>
        <p:spPr>
          <a:xfrm>
            <a:off x="7707313" y="5080000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1A94B6-B24C-4B7B-89CF-506A027A4319}"/>
              </a:ext>
            </a:extLst>
          </p:cNvPr>
          <p:cNvSpPr/>
          <p:nvPr/>
        </p:nvSpPr>
        <p:spPr>
          <a:xfrm>
            <a:off x="5954713" y="4279900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2EA04D-FB3D-4A39-80E3-6446BD719B6D}"/>
              </a:ext>
            </a:extLst>
          </p:cNvPr>
          <p:cNvSpPr/>
          <p:nvPr/>
        </p:nvSpPr>
        <p:spPr>
          <a:xfrm>
            <a:off x="5948363" y="3617913"/>
            <a:ext cx="161925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390C01-B57F-4A6E-8EA6-7E75DEEEBD59}"/>
              </a:ext>
            </a:extLst>
          </p:cNvPr>
          <p:cNvSpPr/>
          <p:nvPr/>
        </p:nvSpPr>
        <p:spPr>
          <a:xfrm>
            <a:off x="5989638" y="2813050"/>
            <a:ext cx="163512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F098D3-1EE7-499F-A68F-735BBD0C3D5B}"/>
              </a:ext>
            </a:extLst>
          </p:cNvPr>
          <p:cNvSpPr/>
          <p:nvPr/>
        </p:nvSpPr>
        <p:spPr>
          <a:xfrm>
            <a:off x="5434013" y="5130800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18E845-4A12-428F-8D40-7E17EB1C94BC}"/>
              </a:ext>
            </a:extLst>
          </p:cNvPr>
          <p:cNvSpPr/>
          <p:nvPr/>
        </p:nvSpPr>
        <p:spPr>
          <a:xfrm>
            <a:off x="5430838" y="4264025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8758E7-7BB9-40F7-AC63-060F64609AA5}"/>
              </a:ext>
            </a:extLst>
          </p:cNvPr>
          <p:cNvSpPr/>
          <p:nvPr/>
        </p:nvSpPr>
        <p:spPr>
          <a:xfrm>
            <a:off x="5430838" y="3617913"/>
            <a:ext cx="161925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0DAE55D-CCF6-4B8D-85F1-ECB59FEC18E8}"/>
              </a:ext>
            </a:extLst>
          </p:cNvPr>
          <p:cNvSpPr/>
          <p:nvPr/>
        </p:nvSpPr>
        <p:spPr>
          <a:xfrm>
            <a:off x="5491163" y="2814638"/>
            <a:ext cx="161925" cy="18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F615D6-5BCA-4BCF-986A-38628A32C66E}"/>
              </a:ext>
            </a:extLst>
          </p:cNvPr>
          <p:cNvSpPr/>
          <p:nvPr/>
        </p:nvSpPr>
        <p:spPr>
          <a:xfrm>
            <a:off x="6831013" y="3287713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9D6DFC8-9B70-443E-AF76-364B5EB434BD}"/>
              </a:ext>
            </a:extLst>
          </p:cNvPr>
          <p:cNvSpPr/>
          <p:nvPr/>
        </p:nvSpPr>
        <p:spPr>
          <a:xfrm>
            <a:off x="7312025" y="3289300"/>
            <a:ext cx="485775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7DE09E-CB6A-4412-A20D-7E12F6D975EE}"/>
              </a:ext>
            </a:extLst>
          </p:cNvPr>
          <p:cNvSpPr/>
          <p:nvPr/>
        </p:nvSpPr>
        <p:spPr>
          <a:xfrm>
            <a:off x="6764338" y="3578225"/>
            <a:ext cx="161925" cy="18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75F869-11EE-44D1-B6DB-DEA3BD367648}"/>
              </a:ext>
            </a:extLst>
          </p:cNvPr>
          <p:cNvSpPr/>
          <p:nvPr/>
        </p:nvSpPr>
        <p:spPr>
          <a:xfrm>
            <a:off x="7235825" y="3624263"/>
            <a:ext cx="161925" cy="18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DA07781-6CA1-4DAE-8BE7-32331E3B490F}"/>
              </a:ext>
            </a:extLst>
          </p:cNvPr>
          <p:cNvSpPr/>
          <p:nvPr/>
        </p:nvSpPr>
        <p:spPr>
          <a:xfrm>
            <a:off x="7740650" y="3590925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A8F51DC-E656-478B-8074-850237AECA51}"/>
              </a:ext>
            </a:extLst>
          </p:cNvPr>
          <p:cNvSpPr/>
          <p:nvPr/>
        </p:nvSpPr>
        <p:spPr>
          <a:xfrm>
            <a:off x="6853238" y="4808538"/>
            <a:ext cx="487362" cy="269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J4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9B8FA79-396A-4B8F-9CE2-8C134DD2C488}"/>
              </a:ext>
            </a:extLst>
          </p:cNvPr>
          <p:cNvSpPr/>
          <p:nvPr/>
        </p:nvSpPr>
        <p:spPr>
          <a:xfrm>
            <a:off x="7340600" y="4806950"/>
            <a:ext cx="485775" cy="2682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5716516-2009-4438-9970-8FD2F906307F}"/>
              </a:ext>
            </a:extLst>
          </p:cNvPr>
          <p:cNvSpPr/>
          <p:nvPr/>
        </p:nvSpPr>
        <p:spPr>
          <a:xfrm>
            <a:off x="6756400" y="5103813"/>
            <a:ext cx="161925" cy="18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6840C3-DA2C-4E14-8E33-FE63E239129B}"/>
              </a:ext>
            </a:extLst>
          </p:cNvPr>
          <p:cNvSpPr/>
          <p:nvPr/>
        </p:nvSpPr>
        <p:spPr>
          <a:xfrm>
            <a:off x="7272338" y="5099050"/>
            <a:ext cx="161925" cy="18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A0A504-21F3-491E-9683-B9B9C1A38EFA}"/>
              </a:ext>
            </a:extLst>
          </p:cNvPr>
          <p:cNvSpPr/>
          <p:nvPr/>
        </p:nvSpPr>
        <p:spPr>
          <a:xfrm>
            <a:off x="6153150" y="3294063"/>
            <a:ext cx="474663" cy="26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or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13F877-2EC0-4F5A-A071-9ED7EF66FF67}"/>
              </a:ext>
            </a:extLst>
          </p:cNvPr>
          <p:cNvSpPr/>
          <p:nvPr/>
        </p:nvSpPr>
        <p:spPr>
          <a:xfrm>
            <a:off x="5905500" y="5119688"/>
            <a:ext cx="161925" cy="18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B1428B6E-5233-4EA6-BA83-E852455D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fld id="{C25D8014-95F6-4E4B-AC64-82F71F71E349}" type="slidenum">
              <a:rPr lang="en-US" altLang="en-US" sz="1050"/>
              <a:pPr>
                <a:defRPr/>
              </a:pPr>
              <a:t>61</a:t>
            </a:fld>
            <a:endParaRPr lang="en-US" altLang="en-US" sz="105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34C99A0-1623-46D7-985A-1A377C15A4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000000"/>
                </a:solidFill>
                <a:cs typeface="Times New Roman" panose="02020603050405020304" pitchFamily="18" charset="0"/>
              </a:rPr>
              <a:t>JOB SEQUENCING WITH DEADLINES (Contd..)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415F53F3-DD2B-4996-8C9F-2FE36D1C62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83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>
                <a:latin typeface="Calibri" panose="020F0502020204030204" pitchFamily="34" charset="0"/>
                <a:cs typeface="Calibri" panose="020F0502020204030204" pitchFamily="34" charset="0"/>
              </a:rPr>
              <a:t>S.No.	Feasible       Processing         Profit value</a:t>
            </a:r>
          </a:p>
          <a:p>
            <a:pPr eaLnBrk="1" hangingPunct="1">
              <a:buFontTx/>
              <a:buNone/>
            </a:pPr>
            <a:r>
              <a:rPr lang="en-US" altLang="en-US" sz="2400" b="1">
                <a:latin typeface="Calibri" panose="020F0502020204030204" pitchFamily="34" charset="0"/>
                <a:cs typeface="Calibri" panose="020F0502020204030204" pitchFamily="34" charset="0"/>
              </a:rPr>
              <a:t>		Solution      Sequence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  1	        (1,2)		(2,1)		110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  2	        (1,3)		(1,3) or (3,1)	115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  3	        (1,4)		(4,1)		127  is the optimal one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  4	       (2,3)		(2,3)		25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  5	       (3,4)		(4,3)		42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  6         (1)		(1)		100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  7	        (2)		(2)		10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  8        (3)		(3)		15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  9        (4)		(4)		27</a:t>
            </a:r>
          </a:p>
        </p:txBody>
      </p:sp>
      <p:sp>
        <p:nvSpPr>
          <p:cNvPr id="65541" name="Line 4">
            <a:extLst>
              <a:ext uri="{FF2B5EF4-FFF2-40B4-BE49-F238E27FC236}">
                <a16:creationId xmlns:a16="http://schemas.microsoft.com/office/drawing/2014/main" id="{9AECC7B1-D03F-4AE8-A576-2E13ECBD2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810000"/>
            <a:ext cx="3771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2" name="Line 5">
            <a:extLst>
              <a:ext uri="{FF2B5EF4-FFF2-40B4-BE49-F238E27FC236}">
                <a16:creationId xmlns:a16="http://schemas.microsoft.com/office/drawing/2014/main" id="{CB342335-BA91-494E-A3AA-52C172B260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6900" y="3638550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50CA720A-3128-417F-BB3A-3947A717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fld id="{38D3F4F2-D883-4759-AC87-316DE69886B7}" type="slidenum">
              <a:rPr lang="en-US" altLang="en-US" sz="1050"/>
              <a:pPr>
                <a:defRPr/>
              </a:pPr>
              <a:t>62</a:t>
            </a:fld>
            <a:endParaRPr lang="en-US" altLang="en-US" sz="105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C48A5D9-C2BA-4FAC-A854-89C126671D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838200"/>
            <a:ext cx="8153400" cy="540702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1650" dirty="0">
                <a:cs typeface="Times New Roman" panose="02020603050405020304" pitchFamily="18" charset="0"/>
              </a:rPr>
              <a:t>Let n = 5, (p</a:t>
            </a:r>
            <a:r>
              <a:rPr lang="en-US" altLang="en-US" sz="1650" baseline="-25000" dirty="0">
                <a:cs typeface="Times New Roman" panose="02020603050405020304" pitchFamily="18" charset="0"/>
              </a:rPr>
              <a:t>1</a:t>
            </a:r>
            <a:r>
              <a:rPr lang="en-US" altLang="en-US" sz="1650" dirty="0">
                <a:cs typeface="Times New Roman" panose="02020603050405020304" pitchFamily="18" charset="0"/>
              </a:rPr>
              <a:t>,--------p</a:t>
            </a:r>
            <a:r>
              <a:rPr lang="en-US" altLang="en-US" sz="1650" baseline="-25000" dirty="0">
                <a:cs typeface="Times New Roman" panose="02020603050405020304" pitchFamily="18" charset="0"/>
              </a:rPr>
              <a:t>5</a:t>
            </a:r>
            <a:r>
              <a:rPr lang="en-US" altLang="en-US" sz="1650" dirty="0">
                <a:cs typeface="Times New Roman" panose="02020603050405020304" pitchFamily="18" charset="0"/>
              </a:rPr>
              <a:t>) = (20,15,10,5,1) and (d</a:t>
            </a:r>
            <a:r>
              <a:rPr lang="en-US" altLang="en-US" sz="1650" baseline="-25000" dirty="0">
                <a:cs typeface="Times New Roman" panose="02020603050405020304" pitchFamily="18" charset="0"/>
              </a:rPr>
              <a:t>1</a:t>
            </a:r>
            <a:r>
              <a:rPr lang="en-US" altLang="en-US" sz="1650" dirty="0">
                <a:cs typeface="Times New Roman" panose="02020603050405020304" pitchFamily="18" charset="0"/>
              </a:rPr>
              <a:t>,--d</a:t>
            </a:r>
            <a:r>
              <a:rPr lang="en-US" altLang="en-US" sz="1650" baseline="-25000" dirty="0">
                <a:cs typeface="Times New Roman" panose="02020603050405020304" pitchFamily="18" charset="0"/>
              </a:rPr>
              <a:t>5</a:t>
            </a:r>
            <a:r>
              <a:rPr lang="en-US" altLang="en-US" sz="1650" dirty="0">
                <a:cs typeface="Times New Roman" panose="02020603050405020304" pitchFamily="18" charset="0"/>
              </a:rPr>
              <a:t>) = (2,2,1,3,3). 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165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165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165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1650" dirty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1500" b="1" dirty="0"/>
              <a:t>   Jobs	      Assigned Slot	                  Action                   Profit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800" dirty="0"/>
              <a:t>  {}	                    None                         </a:t>
            </a:r>
            <a:r>
              <a:rPr lang="en-US" altLang="en-US" sz="1800" dirty="0" err="1"/>
              <a:t>None</a:t>
            </a:r>
            <a:r>
              <a:rPr lang="en-US" altLang="en-US" sz="1800" dirty="0"/>
              <a:t>                    0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800" dirty="0"/>
              <a:t> {1}	          [1,2]	         J1 is accepted            20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800" dirty="0"/>
              <a:t>{1,2}	        [1,2][0,1]	         J2 is accepted            35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800" dirty="0"/>
              <a:t>{1,2,3}	        [1,2][0,1]	         J3 is rejected               -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1800" dirty="0"/>
              <a:t>{1,2,4}	     [0,1][1,2][2,3]           J4 is accepted             40</a:t>
            </a:r>
            <a:endParaRPr lang="en-US" altLang="en-US" sz="165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1650" dirty="0">
                <a:cs typeface="Times New Roman" panose="02020603050405020304" pitchFamily="18" charset="0"/>
              </a:rPr>
              <a:t>			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1650" dirty="0">
                <a:cs typeface="Times New Roman" panose="02020603050405020304" pitchFamily="18" charset="0"/>
              </a:rPr>
              <a:t>                         </a:t>
            </a:r>
            <a:r>
              <a:rPr lang="en-US" altLang="en-US" sz="1650" b="1" dirty="0">
                <a:cs typeface="Times New Roman" panose="02020603050405020304" pitchFamily="18" charset="0"/>
              </a:rPr>
              <a:t>Optimal Sequence is : {J2, J1, J4}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1650" dirty="0">
                <a:cs typeface="Times New Roman" panose="02020603050405020304" pitchFamily="18" charset="0"/>
              </a:rPr>
              <a:t>                         </a:t>
            </a:r>
            <a:r>
              <a:rPr lang="en-US" altLang="en-US" sz="1650" b="1" dirty="0">
                <a:cs typeface="Times New Roman" panose="02020603050405020304" pitchFamily="18" charset="0"/>
              </a:rPr>
              <a:t>The optimal solution is {1,2,4}</a:t>
            </a:r>
            <a:endParaRPr lang="en-US" altLang="en-US" sz="165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372E0F-AD85-4DEF-B6C6-96CF1354EDA6}"/>
              </a:ext>
            </a:extLst>
          </p:cNvPr>
          <p:cNvSpPr/>
          <p:nvPr/>
        </p:nvSpPr>
        <p:spPr>
          <a:xfrm>
            <a:off x="3330575" y="1587500"/>
            <a:ext cx="539750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1D2A7B-4923-4EA0-86EB-E5EF163D7199}"/>
              </a:ext>
            </a:extLst>
          </p:cNvPr>
          <p:cNvSpPr/>
          <p:nvPr/>
        </p:nvSpPr>
        <p:spPr>
          <a:xfrm>
            <a:off x="4473575" y="1589088"/>
            <a:ext cx="539750" cy="2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J4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58E23D-6B95-42C1-ACB6-227B754B472C}"/>
              </a:ext>
            </a:extLst>
          </p:cNvPr>
          <p:cNvSpPr/>
          <p:nvPr/>
        </p:nvSpPr>
        <p:spPr>
          <a:xfrm>
            <a:off x="3902075" y="1589088"/>
            <a:ext cx="539750" cy="2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J1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A0A148-4CA1-4614-91CE-CC919F178500}"/>
              </a:ext>
            </a:extLst>
          </p:cNvPr>
          <p:cNvSpPr/>
          <p:nvPr/>
        </p:nvSpPr>
        <p:spPr>
          <a:xfrm>
            <a:off x="3221038" y="1909763"/>
            <a:ext cx="182562" cy="16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0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EA406-B54A-43F8-B389-C9130E8B24B2}"/>
              </a:ext>
            </a:extLst>
          </p:cNvPr>
          <p:cNvSpPr/>
          <p:nvPr/>
        </p:nvSpPr>
        <p:spPr>
          <a:xfrm>
            <a:off x="3795713" y="1909763"/>
            <a:ext cx="182562" cy="16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7895C7-F5DF-4A7D-A8C7-3AC574908926}"/>
              </a:ext>
            </a:extLst>
          </p:cNvPr>
          <p:cNvSpPr/>
          <p:nvPr/>
        </p:nvSpPr>
        <p:spPr>
          <a:xfrm>
            <a:off x="4370388" y="1922463"/>
            <a:ext cx="157162" cy="149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7DBBF7-2DDF-451E-882C-B2233EE6ACEA}"/>
              </a:ext>
            </a:extLst>
          </p:cNvPr>
          <p:cNvSpPr/>
          <p:nvPr/>
        </p:nvSpPr>
        <p:spPr>
          <a:xfrm>
            <a:off x="4992688" y="1922463"/>
            <a:ext cx="158750" cy="149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>
            <a:extLst>
              <a:ext uri="{FF2B5EF4-FFF2-40B4-BE49-F238E27FC236}">
                <a16:creationId xmlns:a16="http://schemas.microsoft.com/office/drawing/2014/main" id="{B2AF1898-2DFF-4668-B0B9-B7A9B796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28600"/>
            <a:ext cx="8516938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FC3CFF2D-CB42-4B60-991B-6BBB57D29E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52400"/>
            <a:ext cx="8534400" cy="6248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hlink"/>
                </a:solidFill>
              </a:rPr>
              <a:t>Algorithm</a:t>
            </a:r>
            <a:r>
              <a:rPr lang="en-US" altLang="en-US"/>
              <a:t>	JS(d,j,n)</a:t>
            </a:r>
          </a:p>
          <a:p>
            <a:pPr eaLnBrk="1" hangingPunct="1">
              <a:buFontTx/>
              <a:buNone/>
            </a:pPr>
            <a:r>
              <a:rPr lang="en-US" altLang="en-US" sz="2000" i="1"/>
              <a:t>//d[i]</a:t>
            </a:r>
            <a:r>
              <a:rPr lang="en-US" altLang="en-US" sz="2000" i="1">
                <a:cs typeface="Times New Roman" panose="02020603050405020304" pitchFamily="18" charset="0"/>
              </a:rPr>
              <a:t>≥</a:t>
            </a:r>
            <a:r>
              <a:rPr lang="en-US" altLang="en-US" sz="2000" i="1"/>
              <a:t>1, 1 </a:t>
            </a:r>
            <a:r>
              <a:rPr lang="en-US" altLang="en-US" sz="2000" i="1">
                <a:cs typeface="Times New Roman" panose="02020603050405020304" pitchFamily="18" charset="0"/>
              </a:rPr>
              <a:t>≤</a:t>
            </a:r>
            <a:r>
              <a:rPr lang="en-US" altLang="en-US" sz="2000" i="1"/>
              <a:t> i </a:t>
            </a:r>
            <a:r>
              <a:rPr lang="en-US" altLang="en-US" sz="2000" i="1">
                <a:cs typeface="Times New Roman" panose="02020603050405020304" pitchFamily="18" charset="0"/>
              </a:rPr>
              <a:t>≤</a:t>
            </a:r>
            <a:r>
              <a:rPr lang="en-US" altLang="en-US" sz="2000" i="1"/>
              <a:t> n are the deadlines. </a:t>
            </a:r>
          </a:p>
          <a:p>
            <a:pPr eaLnBrk="1" hangingPunct="1">
              <a:buFontTx/>
              <a:buNone/>
            </a:pPr>
            <a:r>
              <a:rPr lang="en-US" altLang="en-US" sz="2000" i="1"/>
              <a:t>//The jobs are  ordered such that p[1] </a:t>
            </a:r>
            <a:r>
              <a:rPr lang="en-US" altLang="en-US" sz="2000" i="1">
                <a:cs typeface="Times New Roman" panose="02020603050405020304" pitchFamily="18" charset="0"/>
              </a:rPr>
              <a:t>≥p[2] …… ≥p[n]</a:t>
            </a:r>
          </a:p>
          <a:p>
            <a:pPr eaLnBrk="1" hangingPunct="1">
              <a:buFontTx/>
              <a:buNone/>
            </a:pPr>
            <a:r>
              <a:rPr lang="en-US" altLang="en-US" sz="2000" i="1">
                <a:cs typeface="Times New Roman" panose="02020603050405020304" pitchFamily="18" charset="0"/>
              </a:rPr>
              <a:t>//  j[i] is the i</a:t>
            </a:r>
            <a:r>
              <a:rPr lang="en-US" altLang="en-US" sz="2000" i="1" baseline="30000">
                <a:cs typeface="Times New Roman" panose="02020603050405020304" pitchFamily="18" charset="0"/>
              </a:rPr>
              <a:t>th</a:t>
            </a:r>
            <a:r>
              <a:rPr lang="en-US" altLang="en-US" sz="2000" i="1">
                <a:cs typeface="Times New Roman" panose="02020603050405020304" pitchFamily="18" charset="0"/>
              </a:rPr>
              <a:t> job in the optimal solution, 1≤ i 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	d[0]=j[0]=0;	// Initialize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	j[1]=1;	// Include job 1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	k=1;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EC961B1-8C67-45F6-BA06-30D07AF8CA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228600"/>
            <a:ext cx="8763000" cy="6400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solidFill>
                  <a:schemeClr val="hlink"/>
                </a:solidFill>
              </a:rPr>
              <a:t>for</a:t>
            </a:r>
            <a:r>
              <a:rPr lang="en-US" altLang="en-US" sz="2400"/>
              <a:t> i=2 </a:t>
            </a:r>
            <a:r>
              <a:rPr lang="en-US" altLang="en-US" sz="2400">
                <a:solidFill>
                  <a:schemeClr val="hlink"/>
                </a:solidFill>
              </a:rPr>
              <a:t>to</a:t>
            </a:r>
            <a:r>
              <a:rPr lang="en-US" altLang="en-US" sz="2400"/>
              <a:t> n</a:t>
            </a:r>
            <a:r>
              <a:rPr lang="en-US" altLang="en-US" sz="2400">
                <a:solidFill>
                  <a:schemeClr val="hlink"/>
                </a:solidFill>
              </a:rPr>
              <a:t> do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	{	</a:t>
            </a:r>
            <a:r>
              <a:rPr lang="en-US" altLang="en-US" sz="1800"/>
              <a:t>//Consider jobs in Descending order of p[i].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		// Find position for i and  check feasibility of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		// insertion.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		r=k;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/>
              <a:t>		</a:t>
            </a:r>
            <a:r>
              <a:rPr lang="en-US" altLang="en-US" sz="1800">
                <a:solidFill>
                  <a:schemeClr val="hlink"/>
                </a:solidFill>
              </a:rPr>
              <a:t>while</a:t>
            </a:r>
            <a:r>
              <a:rPr lang="en-US" altLang="en-US" sz="1800"/>
              <a:t>( (  d[ j[r]]&gt; d[i]  and ( d[j[r]] </a:t>
            </a:r>
            <a:r>
              <a:rPr lang="en-US" altLang="en-US" sz="1800">
                <a:cs typeface="Times New Roman" panose="02020603050405020304" pitchFamily="18" charset="0"/>
              </a:rPr>
              <a:t>≠ r )) </a:t>
            </a:r>
            <a:r>
              <a:rPr lang="en-US" altLang="en-US" sz="1800">
                <a:solidFill>
                  <a:schemeClr val="hlink"/>
                </a:solidFill>
                <a:cs typeface="Times New Roman" panose="02020603050405020304" pitchFamily="18" charset="0"/>
              </a:rPr>
              <a:t>do</a:t>
            </a:r>
            <a:r>
              <a:rPr lang="en-US" altLang="en-US" sz="1800">
                <a:cs typeface="Times New Roman" panose="02020603050405020304" pitchFamily="18" charset="0"/>
              </a:rPr>
              <a:t>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         r= r-1;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</a:t>
            </a:r>
            <a:r>
              <a:rPr lang="en-US" altLang="en-US" sz="1800">
                <a:solidFill>
                  <a:schemeClr val="hlink"/>
                </a:solidFill>
                <a:cs typeface="Times New Roman" panose="02020603050405020304" pitchFamily="18" charset="0"/>
              </a:rPr>
              <a:t>if</a:t>
            </a:r>
            <a:r>
              <a:rPr lang="en-US" altLang="en-US" sz="1800">
                <a:cs typeface="Times New Roman" panose="02020603050405020304" pitchFamily="18" charset="0"/>
              </a:rPr>
              <a:t>(  d[i]  &gt; r )) </a:t>
            </a:r>
            <a:r>
              <a:rPr lang="en-US" altLang="en-US" sz="1800">
                <a:solidFill>
                  <a:schemeClr val="hlink"/>
                </a:solidFill>
                <a:cs typeface="Times New Roman" panose="02020603050405020304" pitchFamily="18" charset="0"/>
              </a:rPr>
              <a:t>then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	//  Insert i into  j[].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	</a:t>
            </a:r>
            <a:r>
              <a:rPr lang="en-US" altLang="en-US" sz="1800">
                <a:solidFill>
                  <a:schemeClr val="hlink"/>
                </a:solidFill>
                <a:cs typeface="Times New Roman" panose="02020603050405020304" pitchFamily="18" charset="0"/>
              </a:rPr>
              <a:t>for</a:t>
            </a:r>
            <a:r>
              <a:rPr lang="en-US" altLang="en-US" sz="1800">
                <a:cs typeface="Times New Roman" panose="02020603050405020304" pitchFamily="18" charset="0"/>
              </a:rPr>
              <a:t> q=k to (r+1) </a:t>
            </a:r>
            <a:r>
              <a:rPr lang="en-US" altLang="en-US" sz="1800">
                <a:solidFill>
                  <a:schemeClr val="hlink"/>
                </a:solidFill>
                <a:cs typeface="Times New Roman" panose="02020603050405020304" pitchFamily="18" charset="0"/>
              </a:rPr>
              <a:t>step</a:t>
            </a:r>
            <a:r>
              <a:rPr lang="en-US" altLang="en-US" sz="1800">
                <a:cs typeface="Times New Roman" panose="02020603050405020304" pitchFamily="18" charset="0"/>
              </a:rPr>
              <a:t> -1 </a:t>
            </a:r>
            <a:r>
              <a:rPr lang="en-US" altLang="en-US" sz="1800">
                <a:solidFill>
                  <a:schemeClr val="hlink"/>
                </a:solidFill>
                <a:cs typeface="Times New Roman" panose="02020603050405020304" pitchFamily="18" charset="0"/>
              </a:rPr>
              <a:t> do</a:t>
            </a:r>
            <a:r>
              <a:rPr lang="en-US" altLang="en-US" sz="1800">
                <a:cs typeface="Times New Roman" panose="02020603050405020304" pitchFamily="18" charset="0"/>
              </a:rPr>
              <a:t> j[q+1] = j[q];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	j[r+1] :=i;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	k:=k+1;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	</a:t>
            </a:r>
            <a:r>
              <a:rPr lang="en-US" altLang="en-US" sz="1800">
                <a:solidFill>
                  <a:schemeClr val="hlink"/>
                </a:solidFill>
                <a:cs typeface="Times New Roman" panose="02020603050405020304" pitchFamily="18" charset="0"/>
              </a:rPr>
              <a:t>return </a:t>
            </a:r>
            <a:r>
              <a:rPr lang="en-US" altLang="en-US" sz="1800">
                <a:cs typeface="Times New Roman" panose="02020603050405020304" pitchFamily="18" charset="0"/>
              </a:rPr>
              <a:t>k;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80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800">
                <a:cs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Time taken by this algorithm is</a:t>
            </a:r>
            <a:r>
              <a:rPr lang="en-US" altLang="en-US" sz="1800"/>
              <a:t>    </a:t>
            </a:r>
            <a:r>
              <a:rPr lang="en-US" altLang="en-US" sz="2400" i="1">
                <a:solidFill>
                  <a:schemeClr val="hlink"/>
                </a:solidFill>
              </a:rPr>
              <a:t>o(n</a:t>
            </a:r>
            <a:r>
              <a:rPr lang="en-US" altLang="en-US" sz="2400" i="1" baseline="30000">
                <a:solidFill>
                  <a:schemeClr val="hlink"/>
                </a:solidFill>
              </a:rPr>
              <a:t>2</a:t>
            </a:r>
            <a:r>
              <a:rPr lang="en-US" altLang="en-US" sz="2400" i="1">
                <a:solidFill>
                  <a:schemeClr val="hlink"/>
                </a:solidFill>
              </a:rPr>
              <a:t>)</a:t>
            </a:r>
            <a:r>
              <a:rPr lang="en-US" altLang="en-US" sz="1800"/>
              <a:t>		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85C44D7E-1128-4A0A-A930-8B81CEB0A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altLang="en-US" sz="5400" b="1"/>
              <a:t>Knapsack Problem</a:t>
            </a:r>
            <a:endParaRPr lang="en-IN" altLang="en-US" sz="54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95C97223-8587-46FF-ACAD-A6EE2998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304800"/>
            <a:ext cx="9321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8D15FA5A-E537-4F67-93DF-1BAF01E70E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131888"/>
            <a:ext cx="7886700" cy="4357687"/>
          </a:xfrm>
        </p:spPr>
        <p:txBody>
          <a:bodyPr/>
          <a:lstStyle/>
          <a:p>
            <a:r>
              <a:rPr lang="en-US" altLang="en-US"/>
              <a:t>Maximize ∑ p</a:t>
            </a:r>
            <a:r>
              <a:rPr lang="en-US" altLang="en-US" baseline="-25000"/>
              <a:t>i</a:t>
            </a:r>
            <a:r>
              <a:rPr lang="en-US" altLang="en-US"/>
              <a:t>x</a:t>
            </a:r>
            <a:r>
              <a:rPr lang="en-US" altLang="en-US" baseline="-25000"/>
              <a:t>i</a:t>
            </a:r>
          </a:p>
          <a:p>
            <a:endParaRPr lang="en-US" altLang="en-US" baseline="-25000"/>
          </a:p>
          <a:p>
            <a:r>
              <a:rPr lang="en-US" altLang="en-US"/>
              <a:t>Subject to ∑ w</a:t>
            </a:r>
            <a:r>
              <a:rPr lang="en-US" altLang="en-US" baseline="-25000"/>
              <a:t>i</a:t>
            </a:r>
            <a:r>
              <a:rPr lang="en-US" altLang="en-US"/>
              <a:t>x</a:t>
            </a:r>
            <a:r>
              <a:rPr lang="en-US" altLang="en-US" baseline="-25000"/>
              <a:t>i  </a:t>
            </a:r>
            <a:r>
              <a:rPr lang="en-US" altLang="en-US"/>
              <a:t>≤</a:t>
            </a:r>
            <a:r>
              <a:rPr lang="en-US" altLang="en-US" baseline="-25000"/>
              <a:t> </a:t>
            </a:r>
            <a:r>
              <a:rPr lang="en-US" altLang="en-US"/>
              <a:t> m</a:t>
            </a:r>
          </a:p>
          <a:p>
            <a:endParaRPr lang="en-US" altLang="en-US" baseline="-25000"/>
          </a:p>
          <a:p>
            <a:r>
              <a:rPr lang="en-US" altLang="en-US"/>
              <a:t>0 ≤ x</a:t>
            </a:r>
            <a:r>
              <a:rPr lang="en-US" altLang="en-US" baseline="-25000"/>
              <a:t>i </a:t>
            </a:r>
            <a:r>
              <a:rPr lang="en-US" altLang="en-US"/>
              <a:t>≤ 1,     1 ≤i ≤n</a:t>
            </a:r>
            <a:endParaRPr lang="en-US" altLang="en-US" baseline="-25000"/>
          </a:p>
          <a:p>
            <a:endParaRPr lang="en-US" altLang="en-US"/>
          </a:p>
          <a:p>
            <a:endParaRPr lang="en-US" altLang="en-US" baseline="-25000"/>
          </a:p>
          <a:p>
            <a:endParaRPr lang="en-I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:a16="http://schemas.microsoft.com/office/drawing/2014/main" id="{0D2FB263-F05A-463E-8B27-6893300F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660400"/>
            <a:ext cx="925195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63C0F2B-CAFE-4432-AEF6-948AE0A87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/>
              <a:t>Adjacency Matrix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21EE66CF-3994-45EE-8234-42D2F7080756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2444750"/>
            <a:ext cx="3035300" cy="2143125"/>
            <a:chOff x="340" y="2404"/>
            <a:chExt cx="1912" cy="1350"/>
          </a:xfrm>
        </p:grpSpPr>
        <p:sp>
          <p:nvSpPr>
            <p:cNvPr id="9258" name="Oval 5">
              <a:extLst>
                <a:ext uri="{FF2B5EF4-FFF2-40B4-BE49-F238E27FC236}">
                  <a16:creationId xmlns:a16="http://schemas.microsoft.com/office/drawing/2014/main" id="{3E6AAB2A-A22D-40AC-A652-D69E79560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293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259" name="Oval 6">
              <a:extLst>
                <a:ext uri="{FF2B5EF4-FFF2-40B4-BE49-F238E27FC236}">
                  <a16:creationId xmlns:a16="http://schemas.microsoft.com/office/drawing/2014/main" id="{20EDBD8D-7646-475C-9E7A-DF902618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" y="240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260" name="Oval 7">
              <a:extLst>
                <a:ext uri="{FF2B5EF4-FFF2-40B4-BE49-F238E27FC236}">
                  <a16:creationId xmlns:a16="http://schemas.microsoft.com/office/drawing/2014/main" id="{30E3099A-BBC4-4761-A364-98E5C2C0F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" y="259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261" name="Oval 8">
              <a:extLst>
                <a:ext uri="{FF2B5EF4-FFF2-40B4-BE49-F238E27FC236}">
                  <a16:creationId xmlns:a16="http://schemas.microsoft.com/office/drawing/2014/main" id="{D8A6D276-6001-4BE7-AA47-5638A46E8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" y="33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262" name="Oval 9">
              <a:extLst>
                <a:ext uri="{FF2B5EF4-FFF2-40B4-BE49-F238E27FC236}">
                  <a16:creationId xmlns:a16="http://schemas.microsoft.com/office/drawing/2014/main" id="{D542F885-2E23-4DBE-9234-B6D149C9C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" y="34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9263" name="Line 10">
              <a:extLst>
                <a:ext uri="{FF2B5EF4-FFF2-40B4-BE49-F238E27FC236}">
                  <a16:creationId xmlns:a16="http://schemas.microsoft.com/office/drawing/2014/main" id="{59E433CC-C5DD-44CC-9D69-42FA06AD32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" y="2640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4" name="Line 11">
              <a:extLst>
                <a:ext uri="{FF2B5EF4-FFF2-40B4-BE49-F238E27FC236}">
                  <a16:creationId xmlns:a16="http://schemas.microsoft.com/office/drawing/2014/main" id="{322B64A7-6BF2-4B10-BCE7-F574C2731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688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5" name="Line 12">
              <a:extLst>
                <a:ext uri="{FF2B5EF4-FFF2-40B4-BE49-F238E27FC236}">
                  <a16:creationId xmlns:a16="http://schemas.microsoft.com/office/drawing/2014/main" id="{402A8D8C-95D9-425C-8E3A-9CA8A25F4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216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6" name="Line 13">
              <a:extLst>
                <a:ext uri="{FF2B5EF4-FFF2-40B4-BE49-F238E27FC236}">
                  <a16:creationId xmlns:a16="http://schemas.microsoft.com/office/drawing/2014/main" id="{341B2605-6CBC-4181-B3A6-9846B2EE4C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832"/>
              <a:ext cx="288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7" name="Rectangle 14">
              <a:extLst>
                <a:ext uri="{FF2B5EF4-FFF2-40B4-BE49-F238E27FC236}">
                  <a16:creationId xmlns:a16="http://schemas.microsoft.com/office/drawing/2014/main" id="{78ECAA54-8BAA-454F-85C6-3705795CE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268" name="Rectangle 15">
              <a:extLst>
                <a:ext uri="{FF2B5EF4-FFF2-40B4-BE49-F238E27FC236}">
                  <a16:creationId xmlns:a16="http://schemas.microsoft.com/office/drawing/2014/main" id="{040FABFF-A825-4837-BF5B-67E2D5230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592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269" name="Rectangle 16">
              <a:extLst>
                <a:ext uri="{FF2B5EF4-FFF2-40B4-BE49-F238E27FC236}">
                  <a16:creationId xmlns:a16="http://schemas.microsoft.com/office/drawing/2014/main" id="{2F60D5DC-8105-4EDB-893E-215AEA580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976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270" name="Rectangle 17">
              <a:extLst>
                <a:ext uri="{FF2B5EF4-FFF2-40B4-BE49-F238E27FC236}">
                  <a16:creationId xmlns:a16="http://schemas.microsoft.com/office/drawing/2014/main" id="{323D6580-CF54-4384-85BA-C0384ED55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360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271" name="Rectangle 18">
              <a:extLst>
                <a:ext uri="{FF2B5EF4-FFF2-40B4-BE49-F238E27FC236}">
                  <a16:creationId xmlns:a16="http://schemas.microsoft.com/office/drawing/2014/main" id="{D90B29B1-0DDA-49BE-9F67-ED1D26435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504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9272" name="Line 19">
              <a:extLst>
                <a:ext uri="{FF2B5EF4-FFF2-40B4-BE49-F238E27FC236}">
                  <a16:creationId xmlns:a16="http://schemas.microsoft.com/office/drawing/2014/main" id="{2ED6AD14-FF48-4BE5-A121-584C607BB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0">
            <a:extLst>
              <a:ext uri="{FF2B5EF4-FFF2-40B4-BE49-F238E27FC236}">
                <a16:creationId xmlns:a16="http://schemas.microsoft.com/office/drawing/2014/main" id="{FF061E34-2406-4854-A262-454A75F105B6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2133600"/>
            <a:ext cx="3124200" cy="2819400"/>
            <a:chOff x="2784" y="2208"/>
            <a:chExt cx="1968" cy="1776"/>
          </a:xfrm>
        </p:grpSpPr>
        <p:sp>
          <p:nvSpPr>
            <p:cNvPr id="9246" name="Rectangle 21">
              <a:extLst>
                <a:ext uri="{FF2B5EF4-FFF2-40B4-BE49-F238E27FC236}">
                  <a16:creationId xmlns:a16="http://schemas.microsoft.com/office/drawing/2014/main" id="{D99070CD-FE97-4E3E-B1B8-7FF563860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208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247" name="Rectangle 22">
              <a:extLst>
                <a:ext uri="{FF2B5EF4-FFF2-40B4-BE49-F238E27FC236}">
                  <a16:creationId xmlns:a16="http://schemas.microsoft.com/office/drawing/2014/main" id="{E364243D-2D26-4CE6-BAB8-405F47BB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208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248" name="Rectangle 23">
              <a:extLst>
                <a:ext uri="{FF2B5EF4-FFF2-40B4-BE49-F238E27FC236}">
                  <a16:creationId xmlns:a16="http://schemas.microsoft.com/office/drawing/2014/main" id="{77CC8442-3976-4EF0-AA57-8B8E814B6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208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249" name="Rectangle 24">
              <a:extLst>
                <a:ext uri="{FF2B5EF4-FFF2-40B4-BE49-F238E27FC236}">
                  <a16:creationId xmlns:a16="http://schemas.microsoft.com/office/drawing/2014/main" id="{59220D74-0AB4-45E8-B372-F37478AA1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08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250" name="Rectangle 25">
              <a:extLst>
                <a:ext uri="{FF2B5EF4-FFF2-40B4-BE49-F238E27FC236}">
                  <a16:creationId xmlns:a16="http://schemas.microsoft.com/office/drawing/2014/main" id="{F44EF1EB-FB46-47CA-8896-5455F98CA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208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9251" name="Line 26">
              <a:extLst>
                <a:ext uri="{FF2B5EF4-FFF2-40B4-BE49-F238E27FC236}">
                  <a16:creationId xmlns:a16="http://schemas.microsoft.com/office/drawing/2014/main" id="{6EF72B81-43F3-4DBC-8A16-E8090C6F8F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496"/>
              <a:ext cx="187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2" name="Line 27">
              <a:extLst>
                <a:ext uri="{FF2B5EF4-FFF2-40B4-BE49-F238E27FC236}">
                  <a16:creationId xmlns:a16="http://schemas.microsoft.com/office/drawing/2014/main" id="{E3A48791-765B-4399-AB20-9F0600CCE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304"/>
              <a:ext cx="0" cy="168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Rectangle 28">
              <a:extLst>
                <a:ext uri="{FF2B5EF4-FFF2-40B4-BE49-F238E27FC236}">
                  <a16:creationId xmlns:a16="http://schemas.microsoft.com/office/drawing/2014/main" id="{2CBEA385-D265-4ADC-964C-D77744EC1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496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254" name="Rectangle 29">
              <a:extLst>
                <a:ext uri="{FF2B5EF4-FFF2-40B4-BE49-F238E27FC236}">
                  <a16:creationId xmlns:a16="http://schemas.microsoft.com/office/drawing/2014/main" id="{D506CB63-681D-41B2-AB80-B480E44E9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784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255" name="Rectangle 30">
              <a:extLst>
                <a:ext uri="{FF2B5EF4-FFF2-40B4-BE49-F238E27FC236}">
                  <a16:creationId xmlns:a16="http://schemas.microsoft.com/office/drawing/2014/main" id="{71481231-5ECF-4A1C-9F7B-2F77C8A05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072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256" name="Rectangle 31">
              <a:extLst>
                <a:ext uri="{FF2B5EF4-FFF2-40B4-BE49-F238E27FC236}">
                  <a16:creationId xmlns:a16="http://schemas.microsoft.com/office/drawing/2014/main" id="{E9E65387-E386-454C-9945-9ED807238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360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257" name="Rectangle 32">
              <a:extLst>
                <a:ext uri="{FF2B5EF4-FFF2-40B4-BE49-F238E27FC236}">
                  <a16:creationId xmlns:a16="http://schemas.microsoft.com/office/drawing/2014/main" id="{8999CAE2-59E3-4719-AA84-9153D7729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648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hlink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362529" name="Rectangle 33">
            <a:extLst>
              <a:ext uri="{FF2B5EF4-FFF2-40B4-BE49-F238E27FC236}">
                <a16:creationId xmlns:a16="http://schemas.microsoft.com/office/drawing/2014/main" id="{63C2D07C-580A-48D8-83D7-2DE2351B8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5908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30" name="Rectangle 34">
            <a:extLst>
              <a:ext uri="{FF2B5EF4-FFF2-40B4-BE49-F238E27FC236}">
                <a16:creationId xmlns:a16="http://schemas.microsoft.com/office/drawing/2014/main" id="{C676836F-C369-407C-A10A-C507C0E68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5908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31" name="Rectangle 35">
            <a:extLst>
              <a:ext uri="{FF2B5EF4-FFF2-40B4-BE49-F238E27FC236}">
                <a16:creationId xmlns:a16="http://schemas.microsoft.com/office/drawing/2014/main" id="{EC842EFE-DBA1-46E0-BA32-029D7F8AC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5908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32" name="Rectangle 36">
            <a:extLst>
              <a:ext uri="{FF2B5EF4-FFF2-40B4-BE49-F238E27FC236}">
                <a16:creationId xmlns:a16="http://schemas.microsoft.com/office/drawing/2014/main" id="{08B6984B-72EF-48F2-BED7-C7F0454E6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5908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33" name="Rectangle 37">
            <a:extLst>
              <a:ext uri="{FF2B5EF4-FFF2-40B4-BE49-F238E27FC236}">
                <a16:creationId xmlns:a16="http://schemas.microsoft.com/office/drawing/2014/main" id="{3F26E939-5FEA-4291-9CCF-7AE289215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5908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34" name="Rectangle 38">
            <a:extLst>
              <a:ext uri="{FF2B5EF4-FFF2-40B4-BE49-F238E27FC236}">
                <a16:creationId xmlns:a16="http://schemas.microsoft.com/office/drawing/2014/main" id="{46773F4A-A877-4D27-BB6C-7D90DE3C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0480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35" name="Rectangle 39">
            <a:extLst>
              <a:ext uri="{FF2B5EF4-FFF2-40B4-BE49-F238E27FC236}">
                <a16:creationId xmlns:a16="http://schemas.microsoft.com/office/drawing/2014/main" id="{DD2EC0DD-E7F2-422F-B7A7-53C30958F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0480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36" name="Rectangle 40">
            <a:extLst>
              <a:ext uri="{FF2B5EF4-FFF2-40B4-BE49-F238E27FC236}">
                <a16:creationId xmlns:a16="http://schemas.microsoft.com/office/drawing/2014/main" id="{8243CC2D-8C01-41C3-9509-B07EEB286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37" name="Rectangle 41">
            <a:extLst>
              <a:ext uri="{FF2B5EF4-FFF2-40B4-BE49-F238E27FC236}">
                <a16:creationId xmlns:a16="http://schemas.microsoft.com/office/drawing/2014/main" id="{BA117E19-95EC-4860-805F-7B325CDD1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0480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38" name="Rectangle 42">
            <a:extLst>
              <a:ext uri="{FF2B5EF4-FFF2-40B4-BE49-F238E27FC236}">
                <a16:creationId xmlns:a16="http://schemas.microsoft.com/office/drawing/2014/main" id="{6991F58C-E345-48C7-92AC-0ED23A7A9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0480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39" name="Rectangle 43">
            <a:extLst>
              <a:ext uri="{FF2B5EF4-FFF2-40B4-BE49-F238E27FC236}">
                <a16:creationId xmlns:a16="http://schemas.microsoft.com/office/drawing/2014/main" id="{E1949AE7-72E6-4252-ABE4-432D1378E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5052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40" name="Rectangle 44">
            <a:extLst>
              <a:ext uri="{FF2B5EF4-FFF2-40B4-BE49-F238E27FC236}">
                <a16:creationId xmlns:a16="http://schemas.microsoft.com/office/drawing/2014/main" id="{2D17540E-04D9-4C77-811E-D7E381887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5052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41" name="Rectangle 45">
            <a:extLst>
              <a:ext uri="{FF2B5EF4-FFF2-40B4-BE49-F238E27FC236}">
                <a16:creationId xmlns:a16="http://schemas.microsoft.com/office/drawing/2014/main" id="{C938A3F2-87FF-4A13-AA87-E68D3780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5052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42" name="Rectangle 46">
            <a:extLst>
              <a:ext uri="{FF2B5EF4-FFF2-40B4-BE49-F238E27FC236}">
                <a16:creationId xmlns:a16="http://schemas.microsoft.com/office/drawing/2014/main" id="{BA3E0DD9-9F4A-472A-8428-A566A06F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5052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43" name="Rectangle 47">
            <a:extLst>
              <a:ext uri="{FF2B5EF4-FFF2-40B4-BE49-F238E27FC236}">
                <a16:creationId xmlns:a16="http://schemas.microsoft.com/office/drawing/2014/main" id="{63C51270-F231-404C-B1F4-49432A234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5052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44" name="Rectangle 48">
            <a:extLst>
              <a:ext uri="{FF2B5EF4-FFF2-40B4-BE49-F238E27FC236}">
                <a16:creationId xmlns:a16="http://schemas.microsoft.com/office/drawing/2014/main" id="{FB574015-B942-4D21-B0F3-8B5B96DD0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9624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45" name="Rectangle 49">
            <a:extLst>
              <a:ext uri="{FF2B5EF4-FFF2-40B4-BE49-F238E27FC236}">
                <a16:creationId xmlns:a16="http://schemas.microsoft.com/office/drawing/2014/main" id="{E741825D-0D5F-4B47-80CD-E7D307C3E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9624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46" name="Rectangle 50">
            <a:extLst>
              <a:ext uri="{FF2B5EF4-FFF2-40B4-BE49-F238E27FC236}">
                <a16:creationId xmlns:a16="http://schemas.microsoft.com/office/drawing/2014/main" id="{28B51FBB-110A-4A7B-B7EC-791AAA67B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9624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47" name="Rectangle 51">
            <a:extLst>
              <a:ext uri="{FF2B5EF4-FFF2-40B4-BE49-F238E27FC236}">
                <a16:creationId xmlns:a16="http://schemas.microsoft.com/office/drawing/2014/main" id="{ED4DC86B-3B2F-4B39-A2F4-38D1F1ACB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9624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48" name="Rectangle 52">
            <a:extLst>
              <a:ext uri="{FF2B5EF4-FFF2-40B4-BE49-F238E27FC236}">
                <a16:creationId xmlns:a16="http://schemas.microsoft.com/office/drawing/2014/main" id="{E83AAE54-5A2D-44CD-BF59-EF61663F2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9624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49" name="Rectangle 53">
            <a:extLst>
              <a:ext uri="{FF2B5EF4-FFF2-40B4-BE49-F238E27FC236}">
                <a16:creationId xmlns:a16="http://schemas.microsoft.com/office/drawing/2014/main" id="{5FACC7DA-2992-4A7A-A8B5-AD1326E17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4196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62550" name="Rectangle 54">
            <a:extLst>
              <a:ext uri="{FF2B5EF4-FFF2-40B4-BE49-F238E27FC236}">
                <a16:creationId xmlns:a16="http://schemas.microsoft.com/office/drawing/2014/main" id="{52F4909A-4908-4CCC-B797-A57DC38CA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4196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51" name="Rectangle 55">
            <a:extLst>
              <a:ext uri="{FF2B5EF4-FFF2-40B4-BE49-F238E27FC236}">
                <a16:creationId xmlns:a16="http://schemas.microsoft.com/office/drawing/2014/main" id="{E32CD6F7-43FE-4278-A4B6-22B055EFD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4196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52" name="Rectangle 56">
            <a:extLst>
              <a:ext uri="{FF2B5EF4-FFF2-40B4-BE49-F238E27FC236}">
                <a16:creationId xmlns:a16="http://schemas.microsoft.com/office/drawing/2014/main" id="{29F879AF-4DD0-40D6-8E8D-AD8EFFC9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4196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2553" name="Rectangle 57">
            <a:extLst>
              <a:ext uri="{FF2B5EF4-FFF2-40B4-BE49-F238E27FC236}">
                <a16:creationId xmlns:a16="http://schemas.microsoft.com/office/drawing/2014/main" id="{E1B3BD02-B70D-4F11-9AFD-581233E0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419600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529" grpId="0" build="p" autoUpdateAnimBg="0"/>
      <p:bldP spid="362530" grpId="0" build="p" autoUpdateAnimBg="0"/>
      <p:bldP spid="362531" grpId="0" build="p" autoUpdateAnimBg="0"/>
      <p:bldP spid="362532" grpId="0" build="p" autoUpdateAnimBg="0"/>
      <p:bldP spid="362533" grpId="0" build="p" autoUpdateAnimBg="0"/>
      <p:bldP spid="362534" grpId="0" build="p" autoUpdateAnimBg="0"/>
      <p:bldP spid="362535" grpId="0" build="p" autoUpdateAnimBg="0"/>
      <p:bldP spid="362536" grpId="0" build="p" autoUpdateAnimBg="0"/>
      <p:bldP spid="362537" grpId="0" build="p" autoUpdateAnimBg="0"/>
      <p:bldP spid="362538" grpId="0" build="p" autoUpdateAnimBg="0"/>
      <p:bldP spid="362539" grpId="0" build="p" autoUpdateAnimBg="0"/>
      <p:bldP spid="362540" grpId="0" build="p" autoUpdateAnimBg="0"/>
      <p:bldP spid="362541" grpId="0" build="p" autoUpdateAnimBg="0"/>
      <p:bldP spid="362542" grpId="0" build="p" autoUpdateAnimBg="0"/>
      <p:bldP spid="362543" grpId="0" build="p" autoUpdateAnimBg="0"/>
      <p:bldP spid="362544" grpId="0" build="p" autoUpdateAnimBg="0"/>
      <p:bldP spid="362545" grpId="0" build="p" autoUpdateAnimBg="0"/>
      <p:bldP spid="362546" grpId="0" build="p" autoUpdateAnimBg="0"/>
      <p:bldP spid="362547" grpId="0" build="p" autoUpdateAnimBg="0"/>
      <p:bldP spid="362548" grpId="0" build="p" autoUpdateAnimBg="0"/>
      <p:bldP spid="362549" grpId="0" build="p" autoUpdateAnimBg="0"/>
      <p:bldP spid="362550" grpId="0" build="p" autoUpdateAnimBg="0"/>
      <p:bldP spid="362551" grpId="0" build="p" autoUpdateAnimBg="0"/>
      <p:bldP spid="362552" grpId="0" build="p" autoUpdateAnimBg="0"/>
      <p:bldP spid="362553" grpId="0" build="p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72411D1B-201A-42E3-9ECD-9F9D11FF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388" y="152400"/>
            <a:ext cx="932338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6DC58773-1ACB-4C03-99EB-0F751B4A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9718726A-5183-46FF-B86F-15C1ABD4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438" y="857250"/>
            <a:ext cx="9215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>
            <a:extLst>
              <a:ext uri="{FF2B5EF4-FFF2-40B4-BE49-F238E27FC236}">
                <a16:creationId xmlns:a16="http://schemas.microsoft.com/office/drawing/2014/main" id="{086E37D7-882D-4F4C-8D33-1C4E2AF7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350" y="152400"/>
            <a:ext cx="94138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>
            <a:extLst>
              <a:ext uri="{FF2B5EF4-FFF2-40B4-BE49-F238E27FC236}">
                <a16:creationId xmlns:a16="http://schemas.microsoft.com/office/drawing/2014/main" id="{C67844A3-63F6-47EE-A2A4-448EB96A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88" y="152400"/>
            <a:ext cx="9259888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8C7B48-B0C4-4D99-8D90-7A7B0ACDFC08}"/>
              </a:ext>
            </a:extLst>
          </p:cNvPr>
          <p:cNvSpPr/>
          <p:nvPr/>
        </p:nvSpPr>
        <p:spPr>
          <a:xfrm>
            <a:off x="153988" y="4529138"/>
            <a:ext cx="8836025" cy="769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700" b="1" dirty="0"/>
              <a:t>(x</a:t>
            </a:r>
            <a:r>
              <a:rPr lang="en-US" sz="2700" b="1" baseline="-25000" dirty="0">
                <a:cs typeface="Times New Roman" panose="02020603050405020304" pitchFamily="18" charset="0"/>
              </a:rPr>
              <a:t>5, </a:t>
            </a:r>
            <a:r>
              <a:rPr lang="en-US" sz="2700" b="1" dirty="0"/>
              <a:t>x</a:t>
            </a:r>
            <a:r>
              <a:rPr lang="en-US" sz="2700" b="1" baseline="-25000" dirty="0">
                <a:cs typeface="Times New Roman" panose="02020603050405020304" pitchFamily="18" charset="0"/>
              </a:rPr>
              <a:t>1, </a:t>
            </a:r>
            <a:r>
              <a:rPr lang="en-US" sz="2700" b="1" dirty="0"/>
              <a:t>x</a:t>
            </a:r>
            <a:r>
              <a:rPr lang="en-US" sz="2700" b="1" baseline="-25000" dirty="0">
                <a:cs typeface="Times New Roman" panose="02020603050405020304" pitchFamily="18" charset="0"/>
              </a:rPr>
              <a:t>6, </a:t>
            </a:r>
            <a:r>
              <a:rPr lang="en-US" sz="2700" b="1" dirty="0"/>
              <a:t>x</a:t>
            </a:r>
            <a:r>
              <a:rPr lang="en-US" sz="2700" b="1" baseline="-25000" dirty="0">
                <a:cs typeface="Times New Roman" panose="02020603050405020304" pitchFamily="18" charset="0"/>
              </a:rPr>
              <a:t>3, </a:t>
            </a:r>
            <a:r>
              <a:rPr lang="en-US" sz="2700" b="1" dirty="0"/>
              <a:t>x</a:t>
            </a:r>
            <a:r>
              <a:rPr lang="en-US" sz="2700" b="1" baseline="-25000" dirty="0">
                <a:cs typeface="Times New Roman" panose="02020603050405020304" pitchFamily="18" charset="0"/>
              </a:rPr>
              <a:t>7, </a:t>
            </a:r>
            <a:r>
              <a:rPr lang="en-US" sz="2700" b="1" dirty="0"/>
              <a:t>x</a:t>
            </a:r>
            <a:r>
              <a:rPr lang="en-US" sz="2700" b="1" baseline="-25000" dirty="0">
                <a:cs typeface="Times New Roman" panose="02020603050405020304" pitchFamily="18" charset="0"/>
              </a:rPr>
              <a:t>2, </a:t>
            </a:r>
            <a:r>
              <a:rPr lang="en-US" sz="2700" b="1" dirty="0"/>
              <a:t>x</a:t>
            </a:r>
            <a:r>
              <a:rPr lang="en-US" sz="2700" b="1" baseline="-25000" dirty="0">
                <a:cs typeface="Times New Roman" panose="02020603050405020304" pitchFamily="18" charset="0"/>
              </a:rPr>
              <a:t>4</a:t>
            </a:r>
            <a:r>
              <a:rPr lang="en-US" sz="2700" b="1" dirty="0">
                <a:cs typeface="Times New Roman" panose="02020603050405020304" pitchFamily="18" charset="0"/>
              </a:rPr>
              <a:t>)</a:t>
            </a:r>
            <a:r>
              <a:rPr lang="en-US" sz="2700" b="1" baseline="-25000" dirty="0">
                <a:cs typeface="Times New Roman" panose="02020603050405020304" pitchFamily="18" charset="0"/>
              </a:rPr>
              <a:t>   </a:t>
            </a:r>
            <a:r>
              <a:rPr lang="en-US" sz="2700" b="1" dirty="0">
                <a:cs typeface="Times New Roman" panose="02020603050405020304" pitchFamily="18" charset="0"/>
              </a:rPr>
              <a:t>=  (0, 0, 0, 0, 0, 0, 0)</a:t>
            </a:r>
            <a:r>
              <a:rPr lang="en-US" sz="2700" b="1" baseline="-25000" dirty="0">
                <a:cs typeface="Times New Roman" panose="02020603050405020304" pitchFamily="18" charset="0"/>
              </a:rPr>
              <a:t> </a:t>
            </a:r>
            <a:endParaRPr lang="en-IN" sz="2700" b="1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>
            <a:extLst>
              <a:ext uri="{FF2B5EF4-FFF2-40B4-BE49-F238E27FC236}">
                <a16:creationId xmlns:a16="http://schemas.microsoft.com/office/drawing/2014/main" id="{FFB4B175-1DA8-4D0A-9947-4990C9B9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" y="228600"/>
            <a:ext cx="92075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>
            <a:extLst>
              <a:ext uri="{FF2B5EF4-FFF2-40B4-BE49-F238E27FC236}">
                <a16:creationId xmlns:a16="http://schemas.microsoft.com/office/drawing/2014/main" id="{4BF00FA2-F6A0-458F-9894-4E030E33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6146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E577C2-85D4-41C7-AB51-47B7C5F03524}"/>
              </a:ext>
            </a:extLst>
          </p:cNvPr>
          <p:cNvSpPr/>
          <p:nvPr/>
        </p:nvSpPr>
        <p:spPr>
          <a:xfrm>
            <a:off x="3756025" y="4529138"/>
            <a:ext cx="5233988" cy="769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(x</a:t>
            </a:r>
            <a:r>
              <a:rPr lang="en-US" sz="2400" b="1" baseline="-25000" dirty="0">
                <a:cs typeface="Times New Roman" panose="02020603050405020304" pitchFamily="18" charset="0"/>
              </a:rPr>
              <a:t>5,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1,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6,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3,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7,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2,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4</a:t>
            </a:r>
            <a:r>
              <a:rPr lang="en-US" sz="2400" b="1" dirty="0">
                <a:cs typeface="Times New Roman" panose="02020603050405020304" pitchFamily="18" charset="0"/>
              </a:rPr>
              <a:t>)</a:t>
            </a:r>
            <a:r>
              <a:rPr lang="en-US" sz="2400" b="1" baseline="-25000" dirty="0">
                <a:cs typeface="Times New Roman" panose="02020603050405020304" pitchFamily="18" charset="0"/>
              </a:rPr>
              <a:t>   </a:t>
            </a:r>
            <a:r>
              <a:rPr lang="en-US" sz="2400" b="1" dirty="0">
                <a:cs typeface="Times New Roman" panose="02020603050405020304" pitchFamily="18" charset="0"/>
              </a:rPr>
              <a:t>=  (1, 0, 0, 0, 0, 0, 0)</a:t>
            </a:r>
            <a:r>
              <a:rPr lang="en-US" sz="2400" b="1" baseline="-25000" dirty="0">
                <a:cs typeface="Times New Roman" panose="02020603050405020304" pitchFamily="18" charset="0"/>
              </a:rPr>
              <a:t> </a:t>
            </a:r>
            <a:endParaRPr lang="en-IN" sz="2400" b="1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>
            <a:extLst>
              <a:ext uri="{FF2B5EF4-FFF2-40B4-BE49-F238E27FC236}">
                <a16:creationId xmlns:a16="http://schemas.microsoft.com/office/drawing/2014/main" id="{57AE2FB6-0353-4E2C-B81B-C2D5A3F30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152400"/>
            <a:ext cx="925195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0C7C67DB-53B6-413A-90FA-A6DEE04B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838" y="76200"/>
            <a:ext cx="9431338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A17A55-F765-4C22-B5D9-13185FC7B02B}"/>
              </a:ext>
            </a:extLst>
          </p:cNvPr>
          <p:cNvSpPr/>
          <p:nvPr/>
        </p:nvSpPr>
        <p:spPr>
          <a:xfrm>
            <a:off x="3692525" y="4983163"/>
            <a:ext cx="5233988" cy="769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(x</a:t>
            </a:r>
            <a:r>
              <a:rPr lang="en-US" sz="2400" b="1" baseline="-25000" dirty="0">
                <a:cs typeface="Times New Roman" panose="02020603050405020304" pitchFamily="18" charset="0"/>
              </a:rPr>
              <a:t>5,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1,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6,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3,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7,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2,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4</a:t>
            </a:r>
            <a:r>
              <a:rPr lang="en-US" sz="2400" b="1" dirty="0">
                <a:cs typeface="Times New Roman" panose="02020603050405020304" pitchFamily="18" charset="0"/>
              </a:rPr>
              <a:t>)</a:t>
            </a:r>
            <a:r>
              <a:rPr lang="en-US" sz="2400" b="1" baseline="-25000" dirty="0">
                <a:cs typeface="Times New Roman" panose="02020603050405020304" pitchFamily="18" charset="0"/>
              </a:rPr>
              <a:t>   </a:t>
            </a:r>
            <a:r>
              <a:rPr lang="en-US" sz="2400" b="1" dirty="0">
                <a:cs typeface="Times New Roman" panose="02020603050405020304" pitchFamily="18" charset="0"/>
              </a:rPr>
              <a:t>=  (1, 1, 0, 0, 0, 0, 0)</a:t>
            </a:r>
            <a:r>
              <a:rPr lang="en-US" sz="2400" b="1" baseline="-25000" dirty="0">
                <a:cs typeface="Times New Roman" panose="02020603050405020304" pitchFamily="18" charset="0"/>
              </a:rPr>
              <a:t> </a:t>
            </a:r>
            <a:endParaRPr lang="en-IN" sz="2400" b="1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17097CB1-DF0F-4D42-93DE-43B378F6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288" y="152400"/>
            <a:ext cx="9412288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A691D-4D62-4799-9090-2469490A9D40}"/>
              </a:ext>
            </a:extLst>
          </p:cNvPr>
          <p:cNvSpPr/>
          <p:nvPr/>
        </p:nvSpPr>
        <p:spPr>
          <a:xfrm>
            <a:off x="3671888" y="5319713"/>
            <a:ext cx="5348287" cy="5603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(x</a:t>
            </a:r>
            <a:r>
              <a:rPr lang="en-US" sz="2400" b="1" baseline="-25000" dirty="0">
                <a:cs typeface="Times New Roman" panose="02020603050405020304" pitchFamily="18" charset="0"/>
              </a:rPr>
              <a:t>5,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1,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6,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3,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7,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2,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4</a:t>
            </a:r>
            <a:r>
              <a:rPr lang="en-US" sz="2400" b="1" dirty="0">
                <a:cs typeface="Times New Roman" panose="02020603050405020304" pitchFamily="18" charset="0"/>
              </a:rPr>
              <a:t>)</a:t>
            </a:r>
            <a:r>
              <a:rPr lang="en-US" sz="2400" b="1" baseline="-25000" dirty="0">
                <a:cs typeface="Times New Roman" panose="02020603050405020304" pitchFamily="18" charset="0"/>
              </a:rPr>
              <a:t>   </a:t>
            </a:r>
            <a:r>
              <a:rPr lang="en-US" sz="2400" b="1" dirty="0">
                <a:cs typeface="Times New Roman" panose="02020603050405020304" pitchFamily="18" charset="0"/>
              </a:rPr>
              <a:t>=  (1, 1, 1, 0, 0, 0, 0)</a:t>
            </a:r>
            <a:r>
              <a:rPr lang="en-US" sz="2400" b="1" baseline="-25000" dirty="0">
                <a:cs typeface="Times New Roman" panose="02020603050405020304" pitchFamily="18" charset="0"/>
              </a:rPr>
              <a:t> </a:t>
            </a:r>
            <a:endParaRPr lang="en-IN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0A16115-2DA1-4B97-872A-3EA8773E6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 sz="4000"/>
              <a:t>Adjacency Matrix for weighted digraph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227A9997-0F05-4A9D-89C7-7FE69BC93EED}"/>
              </a:ext>
            </a:extLst>
          </p:cNvPr>
          <p:cNvGrpSpPr>
            <a:grpSpLocks/>
          </p:cNvGrpSpPr>
          <p:nvPr/>
        </p:nvGrpSpPr>
        <p:grpSpPr bwMode="auto">
          <a:xfrm>
            <a:off x="615950" y="2057400"/>
            <a:ext cx="7004050" cy="2819400"/>
            <a:chOff x="388" y="912"/>
            <a:chExt cx="4412" cy="1776"/>
          </a:xfrm>
        </p:grpSpPr>
        <p:sp>
          <p:nvSpPr>
            <p:cNvPr id="10250" name="Oval 5">
              <a:extLst>
                <a:ext uri="{FF2B5EF4-FFF2-40B4-BE49-F238E27FC236}">
                  <a16:creationId xmlns:a16="http://schemas.microsoft.com/office/drawing/2014/main" id="{8E2C8203-2D1D-4BD7-BCDC-F7B43DCC4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" y="163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251" name="Oval 6">
              <a:extLst>
                <a:ext uri="{FF2B5EF4-FFF2-40B4-BE49-F238E27FC236}">
                  <a16:creationId xmlns:a16="http://schemas.microsoft.com/office/drawing/2014/main" id="{11F76F59-8F13-4FEC-9329-553F4E57E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" y="110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252" name="Oval 7">
              <a:extLst>
                <a:ext uri="{FF2B5EF4-FFF2-40B4-BE49-F238E27FC236}">
                  <a16:creationId xmlns:a16="http://schemas.microsoft.com/office/drawing/2014/main" id="{0BD8CD14-9D8A-4CA0-9B85-1AAF0BAAD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130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253" name="Oval 8">
              <a:extLst>
                <a:ext uri="{FF2B5EF4-FFF2-40B4-BE49-F238E27FC236}">
                  <a16:creationId xmlns:a16="http://schemas.microsoft.com/office/drawing/2014/main" id="{15AD6586-9B82-488F-BDBB-BAFCF601E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" y="20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254" name="Oval 9">
              <a:extLst>
                <a:ext uri="{FF2B5EF4-FFF2-40B4-BE49-F238E27FC236}">
                  <a16:creationId xmlns:a16="http://schemas.microsoft.com/office/drawing/2014/main" id="{5BCA6AAC-3DAC-4E13-A4B3-873EAC5C3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255" name="Line 10">
              <a:extLst>
                <a:ext uri="{FF2B5EF4-FFF2-40B4-BE49-F238E27FC236}">
                  <a16:creationId xmlns:a16="http://schemas.microsoft.com/office/drawing/2014/main" id="{0DFA3134-98B0-4FFB-979C-5B1670339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Line 11">
              <a:extLst>
                <a:ext uri="{FF2B5EF4-FFF2-40B4-BE49-F238E27FC236}">
                  <a16:creationId xmlns:a16="http://schemas.microsoft.com/office/drawing/2014/main" id="{CF102E36-D6D6-4DC3-B557-192AAA52CB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7" name="Line 12">
              <a:extLst>
                <a:ext uri="{FF2B5EF4-FFF2-40B4-BE49-F238E27FC236}">
                  <a16:creationId xmlns:a16="http://schemas.microsoft.com/office/drawing/2014/main" id="{E6AED5A9-7C29-489A-9E6C-C1E51B70B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8" name="Line 13">
              <a:extLst>
                <a:ext uri="{FF2B5EF4-FFF2-40B4-BE49-F238E27FC236}">
                  <a16:creationId xmlns:a16="http://schemas.microsoft.com/office/drawing/2014/main" id="{C9C2D2CE-A3A7-4C3D-AF1B-42B525F231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1536"/>
              <a:ext cx="288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Rectangle 14">
              <a:extLst>
                <a:ext uri="{FF2B5EF4-FFF2-40B4-BE49-F238E27FC236}">
                  <a16:creationId xmlns:a16="http://schemas.microsoft.com/office/drawing/2014/main" id="{44C20FB0-1054-481A-8C9A-990AF628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152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260" name="Rectangle 15">
              <a:extLst>
                <a:ext uri="{FF2B5EF4-FFF2-40B4-BE49-F238E27FC236}">
                  <a16:creationId xmlns:a16="http://schemas.microsoft.com/office/drawing/2014/main" id="{789F2B5D-79C8-44BF-BEFC-A76EDEB69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296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261" name="Rectangle 16">
              <a:extLst>
                <a:ext uri="{FF2B5EF4-FFF2-40B4-BE49-F238E27FC236}">
                  <a16:creationId xmlns:a16="http://schemas.microsoft.com/office/drawing/2014/main" id="{58B8098A-BD21-4B03-B937-89D12F284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80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262" name="Rectangle 17">
              <a:extLst>
                <a:ext uri="{FF2B5EF4-FFF2-40B4-BE49-F238E27FC236}">
                  <a16:creationId xmlns:a16="http://schemas.microsoft.com/office/drawing/2014/main" id="{F32FD489-E050-441B-A7B5-46AA4D955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064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263" name="Rectangle 18">
              <a:extLst>
                <a:ext uri="{FF2B5EF4-FFF2-40B4-BE49-F238E27FC236}">
                  <a16:creationId xmlns:a16="http://schemas.microsoft.com/office/drawing/2014/main" id="{27743282-EDB4-418B-996A-0160B3781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08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264" name="Line 19">
              <a:extLst>
                <a:ext uri="{FF2B5EF4-FFF2-40B4-BE49-F238E27FC236}">
                  <a16:creationId xmlns:a16="http://schemas.microsoft.com/office/drawing/2014/main" id="{5F307CF6-128E-43DF-883D-349726D38C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5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265" name="Group 20">
              <a:extLst>
                <a:ext uri="{FF2B5EF4-FFF2-40B4-BE49-F238E27FC236}">
                  <a16:creationId xmlns:a16="http://schemas.microsoft.com/office/drawing/2014/main" id="{7AA38039-32FE-4EBD-BB3E-7FCF0E1FAC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912"/>
              <a:ext cx="1968" cy="1776"/>
              <a:chOff x="2832" y="912"/>
              <a:chExt cx="1968" cy="1776"/>
            </a:xfrm>
          </p:grpSpPr>
          <p:sp>
            <p:nvSpPr>
              <p:cNvPr id="10291" name="Rectangle 21">
                <a:extLst>
                  <a:ext uri="{FF2B5EF4-FFF2-40B4-BE49-F238E27FC236}">
                    <a16:creationId xmlns:a16="http://schemas.microsoft.com/office/drawing/2014/main" id="{81C650C2-DE71-43FA-A042-EDC268822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912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0292" name="Rectangle 22">
                <a:extLst>
                  <a:ext uri="{FF2B5EF4-FFF2-40B4-BE49-F238E27FC236}">
                    <a16:creationId xmlns:a16="http://schemas.microsoft.com/office/drawing/2014/main" id="{75B5A5A1-B2B8-42F3-AA9A-BA775AC5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912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293" name="Rectangle 23">
                <a:extLst>
                  <a:ext uri="{FF2B5EF4-FFF2-40B4-BE49-F238E27FC236}">
                    <a16:creationId xmlns:a16="http://schemas.microsoft.com/office/drawing/2014/main" id="{1B942D05-4108-4366-BE1C-D2280DD02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912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0294" name="Rectangle 24">
                <a:extLst>
                  <a:ext uri="{FF2B5EF4-FFF2-40B4-BE49-F238E27FC236}">
                    <a16:creationId xmlns:a16="http://schemas.microsoft.com/office/drawing/2014/main" id="{DDA40A2C-101E-4092-87CD-CC06CCD55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912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0295" name="Rectangle 25">
                <a:extLst>
                  <a:ext uri="{FF2B5EF4-FFF2-40B4-BE49-F238E27FC236}">
                    <a16:creationId xmlns:a16="http://schemas.microsoft.com/office/drawing/2014/main" id="{235EAE1B-687B-4D15-96EF-838538BF2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912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10296" name="Line 26">
                <a:extLst>
                  <a:ext uri="{FF2B5EF4-FFF2-40B4-BE49-F238E27FC236}">
                    <a16:creationId xmlns:a16="http://schemas.microsoft.com/office/drawing/2014/main" id="{CF4E2345-DCC5-4F63-83F7-56D2BEE3D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1200"/>
                <a:ext cx="187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7" name="Line 27">
                <a:extLst>
                  <a:ext uri="{FF2B5EF4-FFF2-40B4-BE49-F238E27FC236}">
                    <a16:creationId xmlns:a16="http://schemas.microsoft.com/office/drawing/2014/main" id="{333FDE85-ABAD-4D6D-A983-202FD8026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008"/>
                <a:ext cx="0" cy="168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8" name="Rectangle 28">
                <a:extLst>
                  <a:ext uri="{FF2B5EF4-FFF2-40B4-BE49-F238E27FC236}">
                    <a16:creationId xmlns:a16="http://schemas.microsoft.com/office/drawing/2014/main" id="{AD4B5E86-0ABD-411F-9C31-DE222CE72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200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0299" name="Rectangle 29">
                <a:extLst>
                  <a:ext uri="{FF2B5EF4-FFF2-40B4-BE49-F238E27FC236}">
                    <a16:creationId xmlns:a16="http://schemas.microsoft.com/office/drawing/2014/main" id="{EEF0927B-5957-4635-9104-9684F374B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300" name="Rectangle 30">
                <a:extLst>
                  <a:ext uri="{FF2B5EF4-FFF2-40B4-BE49-F238E27FC236}">
                    <a16:creationId xmlns:a16="http://schemas.microsoft.com/office/drawing/2014/main" id="{AD7AD235-F890-4AE3-A908-2E2B9DA60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776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0301" name="Rectangle 31">
                <a:extLst>
                  <a:ext uri="{FF2B5EF4-FFF2-40B4-BE49-F238E27FC236}">
                    <a16:creationId xmlns:a16="http://schemas.microsoft.com/office/drawing/2014/main" id="{4F5B7BF2-F4D0-4BFB-BAAD-3FD7EDA8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0302" name="Rectangle 32">
                <a:extLst>
                  <a:ext uri="{FF2B5EF4-FFF2-40B4-BE49-F238E27FC236}">
                    <a16:creationId xmlns:a16="http://schemas.microsoft.com/office/drawing/2014/main" id="{AF54BCFA-0167-45BE-8836-65A7FBBB2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352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8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sp>
          <p:nvSpPr>
            <p:cNvPr id="10266" name="Rectangle 33">
              <a:extLst>
                <a:ext uri="{FF2B5EF4-FFF2-40B4-BE49-F238E27FC236}">
                  <a16:creationId xmlns:a16="http://schemas.microsoft.com/office/drawing/2014/main" id="{09FD18EB-9A93-46D1-B91C-8ABDED6C5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00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267" name="Rectangle 34">
              <a:extLst>
                <a:ext uri="{FF2B5EF4-FFF2-40B4-BE49-F238E27FC236}">
                  <a16:creationId xmlns:a16="http://schemas.microsoft.com/office/drawing/2014/main" id="{1BADCBDA-DE7A-4771-927F-8F8A95262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200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68" name="Rectangle 35">
              <a:extLst>
                <a:ext uri="{FF2B5EF4-FFF2-40B4-BE49-F238E27FC236}">
                  <a16:creationId xmlns:a16="http://schemas.microsoft.com/office/drawing/2014/main" id="{34DA564B-845E-46BC-8139-F037C97AB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200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69" name="Rectangle 36">
              <a:extLst>
                <a:ext uri="{FF2B5EF4-FFF2-40B4-BE49-F238E27FC236}">
                  <a16:creationId xmlns:a16="http://schemas.microsoft.com/office/drawing/2014/main" id="{21C3AEFE-49AE-4086-9563-44D7B6A5D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200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270" name="Rectangle 37">
              <a:extLst>
                <a:ext uri="{FF2B5EF4-FFF2-40B4-BE49-F238E27FC236}">
                  <a16:creationId xmlns:a16="http://schemas.microsoft.com/office/drawing/2014/main" id="{94F011C6-C1A3-4DBC-8BDB-0DE67390E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200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71" name="Rectangle 38">
              <a:extLst>
                <a:ext uri="{FF2B5EF4-FFF2-40B4-BE49-F238E27FC236}">
                  <a16:creationId xmlns:a16="http://schemas.microsoft.com/office/drawing/2014/main" id="{04EAA5C4-BA6B-49E6-B73F-3CA015A79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488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272" name="Rectangle 39">
              <a:extLst>
                <a:ext uri="{FF2B5EF4-FFF2-40B4-BE49-F238E27FC236}">
                  <a16:creationId xmlns:a16="http://schemas.microsoft.com/office/drawing/2014/main" id="{6481F03F-53E0-4B07-B013-76137596F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273" name="Rectangle 40">
              <a:extLst>
                <a:ext uri="{FF2B5EF4-FFF2-40B4-BE49-F238E27FC236}">
                  <a16:creationId xmlns:a16="http://schemas.microsoft.com/office/drawing/2014/main" id="{584A1489-8A37-4C4D-97F7-474DB13A4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488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74" name="Rectangle 41">
              <a:extLst>
                <a:ext uri="{FF2B5EF4-FFF2-40B4-BE49-F238E27FC236}">
                  <a16:creationId xmlns:a16="http://schemas.microsoft.com/office/drawing/2014/main" id="{4A0F7ABC-CAD5-43E1-BB33-00BB5069F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488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75" name="Rectangle 42">
              <a:extLst>
                <a:ext uri="{FF2B5EF4-FFF2-40B4-BE49-F238E27FC236}">
                  <a16:creationId xmlns:a16="http://schemas.microsoft.com/office/drawing/2014/main" id="{F73520F5-3912-4560-B050-662C6394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488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0276" name="Rectangle 43">
              <a:extLst>
                <a:ext uri="{FF2B5EF4-FFF2-40B4-BE49-F238E27FC236}">
                  <a16:creationId xmlns:a16="http://schemas.microsoft.com/office/drawing/2014/main" id="{B878DFCA-0529-425E-985D-924AE2263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776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77" name="Rectangle 44">
              <a:extLst>
                <a:ext uri="{FF2B5EF4-FFF2-40B4-BE49-F238E27FC236}">
                  <a16:creationId xmlns:a16="http://schemas.microsoft.com/office/drawing/2014/main" id="{2A2CC46D-E093-40C7-9986-D7408CFF3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776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78" name="Rectangle 45">
              <a:extLst>
                <a:ext uri="{FF2B5EF4-FFF2-40B4-BE49-F238E27FC236}">
                  <a16:creationId xmlns:a16="http://schemas.microsoft.com/office/drawing/2014/main" id="{CEF5B48E-A825-4D42-BE18-04392DAE2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776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279" name="Rectangle 46">
              <a:extLst>
                <a:ext uri="{FF2B5EF4-FFF2-40B4-BE49-F238E27FC236}">
                  <a16:creationId xmlns:a16="http://schemas.microsoft.com/office/drawing/2014/main" id="{19BDD40E-17BB-4AEE-A6F2-6F4588310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776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80" name="Rectangle 47">
              <a:extLst>
                <a:ext uri="{FF2B5EF4-FFF2-40B4-BE49-F238E27FC236}">
                  <a16:creationId xmlns:a16="http://schemas.microsoft.com/office/drawing/2014/main" id="{1128476F-5D89-435D-B662-1DEF28EC7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776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81" name="Rectangle 48">
              <a:extLst>
                <a:ext uri="{FF2B5EF4-FFF2-40B4-BE49-F238E27FC236}">
                  <a16:creationId xmlns:a16="http://schemas.microsoft.com/office/drawing/2014/main" id="{F5B74CD4-E92B-41C3-A647-4928B44C0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064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82" name="Rectangle 49">
              <a:extLst>
                <a:ext uri="{FF2B5EF4-FFF2-40B4-BE49-F238E27FC236}">
                  <a16:creationId xmlns:a16="http://schemas.microsoft.com/office/drawing/2014/main" id="{50072783-B431-4B46-A34A-A5B4DC647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064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83" name="Rectangle 50">
              <a:extLst>
                <a:ext uri="{FF2B5EF4-FFF2-40B4-BE49-F238E27FC236}">
                  <a16:creationId xmlns:a16="http://schemas.microsoft.com/office/drawing/2014/main" id="{F707C76F-8248-4CF2-97EA-3538CAF65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064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84" name="Rectangle 51">
              <a:extLst>
                <a:ext uri="{FF2B5EF4-FFF2-40B4-BE49-F238E27FC236}">
                  <a16:creationId xmlns:a16="http://schemas.microsoft.com/office/drawing/2014/main" id="{B56652EA-0E09-4DE1-824A-EFAB931BA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064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285" name="Rectangle 52">
              <a:extLst>
                <a:ext uri="{FF2B5EF4-FFF2-40B4-BE49-F238E27FC236}">
                  <a16:creationId xmlns:a16="http://schemas.microsoft.com/office/drawing/2014/main" id="{392A8F08-86B7-4400-A857-5E291D324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064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286" name="Rectangle 53">
              <a:extLst>
                <a:ext uri="{FF2B5EF4-FFF2-40B4-BE49-F238E27FC236}">
                  <a16:creationId xmlns:a16="http://schemas.microsoft.com/office/drawing/2014/main" id="{AED0C16C-901A-4276-A714-2B097B418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352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87" name="Rectangle 54">
              <a:extLst>
                <a:ext uri="{FF2B5EF4-FFF2-40B4-BE49-F238E27FC236}">
                  <a16:creationId xmlns:a16="http://schemas.microsoft.com/office/drawing/2014/main" id="{2FD13211-10A0-4AEA-B9BA-EF4C1E7A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352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0288" name="Rectangle 55">
              <a:extLst>
                <a:ext uri="{FF2B5EF4-FFF2-40B4-BE49-F238E27FC236}">
                  <a16:creationId xmlns:a16="http://schemas.microsoft.com/office/drawing/2014/main" id="{7BDEE134-EA7C-4641-8626-60075679C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352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0289" name="Rectangle 56">
              <a:extLst>
                <a:ext uri="{FF2B5EF4-FFF2-40B4-BE49-F238E27FC236}">
                  <a16:creationId xmlns:a16="http://schemas.microsoft.com/office/drawing/2014/main" id="{C18E1E7E-12F3-45AB-8488-B32813F0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352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0290" name="Rectangle 57">
              <a:extLst>
                <a:ext uri="{FF2B5EF4-FFF2-40B4-BE49-F238E27FC236}">
                  <a16:creationId xmlns:a16="http://schemas.microsoft.com/office/drawing/2014/main" id="{5BA87773-E0DE-4793-877D-9DDE36EA3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352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364602" name="Rectangle 58">
            <a:extLst>
              <a:ext uri="{FF2B5EF4-FFF2-40B4-BE49-F238E27FC236}">
                <a16:creationId xmlns:a16="http://schemas.microsoft.com/office/drawing/2014/main" id="{2190E0F1-2E02-47CE-8F13-A1132364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44988"/>
            <a:ext cx="8077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tx2"/>
              </a:buClr>
            </a:pPr>
            <a:endParaRPr lang="en-US" altLang="en-US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5" name="Rectangle 59">
            <a:extLst>
              <a:ext uri="{FF2B5EF4-FFF2-40B4-BE49-F238E27FC236}">
                <a16:creationId xmlns:a16="http://schemas.microsoft.com/office/drawing/2014/main" id="{AAE4C4DB-50C5-48F4-BF34-FC8F8A318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43200"/>
            <a:ext cx="3048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4</a:t>
            </a:r>
          </a:p>
        </p:txBody>
      </p:sp>
      <p:sp>
        <p:nvSpPr>
          <p:cNvPr id="10246" name="Rectangle 60">
            <a:extLst>
              <a:ext uri="{FF2B5EF4-FFF2-40B4-BE49-F238E27FC236}">
                <a16:creationId xmlns:a16="http://schemas.microsoft.com/office/drawing/2014/main" id="{C9AA38F7-7DA5-49DF-9FB5-62A650A97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810000"/>
            <a:ext cx="3048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2</a:t>
            </a:r>
          </a:p>
        </p:txBody>
      </p:sp>
      <p:sp>
        <p:nvSpPr>
          <p:cNvPr id="10247" name="Rectangle 61">
            <a:extLst>
              <a:ext uri="{FF2B5EF4-FFF2-40B4-BE49-F238E27FC236}">
                <a16:creationId xmlns:a16="http://schemas.microsoft.com/office/drawing/2014/main" id="{060583E6-B4DB-4ED8-AE0A-4A865DF50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267200"/>
            <a:ext cx="3048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5</a:t>
            </a:r>
          </a:p>
        </p:txBody>
      </p:sp>
      <p:sp>
        <p:nvSpPr>
          <p:cNvPr id="10248" name="Rectangle 62">
            <a:extLst>
              <a:ext uri="{FF2B5EF4-FFF2-40B4-BE49-F238E27FC236}">
                <a16:creationId xmlns:a16="http://schemas.microsoft.com/office/drawing/2014/main" id="{EC70AEC9-9EBD-4239-9354-BAB63273B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581400"/>
            <a:ext cx="3048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7</a:t>
            </a:r>
          </a:p>
        </p:txBody>
      </p:sp>
      <p:sp>
        <p:nvSpPr>
          <p:cNvPr id="10249" name="Rectangle 63">
            <a:extLst>
              <a:ext uri="{FF2B5EF4-FFF2-40B4-BE49-F238E27FC236}">
                <a16:creationId xmlns:a16="http://schemas.microsoft.com/office/drawing/2014/main" id="{E57BADA2-BA50-4905-86B8-770D08BD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200400"/>
            <a:ext cx="3048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8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602" grpId="0" build="p" bldLvl="2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>
            <a:extLst>
              <a:ext uri="{FF2B5EF4-FFF2-40B4-BE49-F238E27FC236}">
                <a16:creationId xmlns:a16="http://schemas.microsoft.com/office/drawing/2014/main" id="{A7D8C100-A620-484C-A20E-DEF5E8C44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900" y="0"/>
            <a:ext cx="93599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3954CE-81A2-4900-9C0B-1FEEEDCA8ECF}"/>
              </a:ext>
            </a:extLst>
          </p:cNvPr>
          <p:cNvSpPr/>
          <p:nvPr/>
        </p:nvSpPr>
        <p:spPr>
          <a:xfrm>
            <a:off x="5334000" y="5583238"/>
            <a:ext cx="3592513" cy="817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(x</a:t>
            </a:r>
            <a:r>
              <a:rPr lang="en-US" sz="2400" b="1" baseline="-25000" dirty="0">
                <a:cs typeface="Times New Roman" panose="02020603050405020304" pitchFamily="18" charset="0"/>
              </a:rPr>
              <a:t>5,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1,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6,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3,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7,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2,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4</a:t>
            </a:r>
            <a:r>
              <a:rPr lang="en-US" sz="2400" b="1" dirty="0">
                <a:cs typeface="Times New Roman" panose="02020603050405020304" pitchFamily="18" charset="0"/>
              </a:rPr>
              <a:t>)</a:t>
            </a:r>
            <a:r>
              <a:rPr lang="en-US" sz="2400" b="1" baseline="-25000" dirty="0">
                <a:cs typeface="Times New Roman" panose="02020603050405020304" pitchFamily="18" charset="0"/>
              </a:rPr>
              <a:t>   </a:t>
            </a:r>
            <a:r>
              <a:rPr lang="en-US" sz="2400" b="1" dirty="0">
                <a:cs typeface="Times New Roman" panose="02020603050405020304" pitchFamily="18" charset="0"/>
              </a:rPr>
              <a:t>=  (1, 1, 1, 1, 0, 0, 0)</a:t>
            </a:r>
            <a:r>
              <a:rPr lang="en-US" sz="2400" b="1" baseline="-25000" dirty="0">
                <a:cs typeface="Times New Roman" panose="02020603050405020304" pitchFamily="18" charset="0"/>
              </a:rPr>
              <a:t> </a:t>
            </a:r>
            <a:endParaRPr lang="en-IN" sz="2400" b="1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652D6B63-D215-4DB6-9571-62D78387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038"/>
            <a:ext cx="9197975" cy="57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643D58-4269-4F75-8CCD-F6690482B343}"/>
              </a:ext>
            </a:extLst>
          </p:cNvPr>
          <p:cNvSpPr/>
          <p:nvPr/>
        </p:nvSpPr>
        <p:spPr>
          <a:xfrm>
            <a:off x="5275263" y="4433888"/>
            <a:ext cx="3787775" cy="7381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(x</a:t>
            </a:r>
            <a:r>
              <a:rPr lang="en-US" sz="2400" b="1" baseline="-25000" dirty="0">
                <a:cs typeface="Times New Roman" panose="02020603050405020304" pitchFamily="18" charset="0"/>
              </a:rPr>
              <a:t>5,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1,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6,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3,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7,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2,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4</a:t>
            </a:r>
            <a:r>
              <a:rPr lang="en-US" sz="2400" b="1" dirty="0">
                <a:cs typeface="Times New Roman" panose="02020603050405020304" pitchFamily="18" charset="0"/>
              </a:rPr>
              <a:t>)</a:t>
            </a:r>
            <a:r>
              <a:rPr lang="en-US" sz="2400" b="1" baseline="-25000" dirty="0">
                <a:cs typeface="Times New Roman" panose="02020603050405020304" pitchFamily="18" charset="0"/>
              </a:rPr>
              <a:t>   </a:t>
            </a:r>
            <a:r>
              <a:rPr lang="en-US" sz="2400" b="1" dirty="0">
                <a:cs typeface="Times New Roman" panose="02020603050405020304" pitchFamily="18" charset="0"/>
              </a:rPr>
              <a:t>=  (1, 1, 1, 1, 1, 2/3, 0)</a:t>
            </a:r>
            <a:r>
              <a:rPr lang="en-US" sz="2400" b="1" baseline="-25000" dirty="0">
                <a:cs typeface="Times New Roman" panose="02020603050405020304" pitchFamily="18" charset="0"/>
              </a:rPr>
              <a:t> </a:t>
            </a:r>
            <a:endParaRPr lang="en-IN" sz="2400" b="1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B11CA-E7D0-48B4-960B-D4635E80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1938"/>
            <a:ext cx="7886700" cy="3957637"/>
          </a:xfrm>
        </p:spPr>
        <p:txBody>
          <a:bodyPr>
            <a:normAutofit/>
          </a:bodyPr>
          <a:lstStyle/>
          <a:p>
            <a:pPr>
              <a:defRPr/>
            </a:pPr>
            <a:endParaRPr lang="en-US" sz="3000" b="1" dirty="0"/>
          </a:p>
          <a:p>
            <a:pPr>
              <a:defRPr/>
            </a:pPr>
            <a:r>
              <a:rPr lang="en-US" sz="3000" b="1" dirty="0"/>
              <a:t>Profit = 1*6 + 1*10+ 1*18+ 1*3+ 1*15+ 2/3*5+ </a:t>
            </a:r>
          </a:p>
          <a:p>
            <a:pPr marL="0" indent="0">
              <a:buFontTx/>
              <a:buNone/>
              <a:defRPr/>
            </a:pPr>
            <a:r>
              <a:rPr lang="en-US" sz="3000" b="1" dirty="0"/>
              <a:t>                 0*7 = 55.3 </a:t>
            </a:r>
            <a:endParaRPr lang="en-IN" sz="3000" b="1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>
            <a:extLst>
              <a:ext uri="{FF2B5EF4-FFF2-40B4-BE49-F238E27FC236}">
                <a16:creationId xmlns:a16="http://schemas.microsoft.com/office/drawing/2014/main" id="{D1F30B65-6150-4C53-9948-89E440BF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304800"/>
            <a:ext cx="9321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209-BCF4-489A-AA6E-C31F4C26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33400"/>
            <a:ext cx="7886700" cy="5562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</a:t>
            </a:r>
            <a:r>
              <a:rPr lang="en-US" baseline="-25000" dirty="0"/>
              <a:t>1/</a:t>
            </a:r>
            <a:r>
              <a:rPr lang="en-US" dirty="0"/>
              <a:t>w</a:t>
            </a:r>
            <a:r>
              <a:rPr lang="en-US" baseline="-25000" dirty="0"/>
              <a:t>1 </a:t>
            </a:r>
            <a:r>
              <a:rPr lang="en-US" dirty="0"/>
              <a:t> =  25/18 = 1.3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</a:t>
            </a:r>
            <a:r>
              <a:rPr lang="en-US" baseline="-25000" dirty="0"/>
              <a:t>2/</a:t>
            </a:r>
            <a:r>
              <a:rPr lang="en-US" dirty="0"/>
              <a:t>w</a:t>
            </a:r>
            <a:r>
              <a:rPr lang="en-US" baseline="-25000" dirty="0"/>
              <a:t>2 </a:t>
            </a:r>
            <a:r>
              <a:rPr lang="en-US" dirty="0"/>
              <a:t> =  24/15 = 1.6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</a:t>
            </a:r>
            <a:r>
              <a:rPr lang="en-US" baseline="-25000" dirty="0"/>
              <a:t>3/</a:t>
            </a:r>
            <a:r>
              <a:rPr lang="en-US" dirty="0"/>
              <a:t>w</a:t>
            </a:r>
            <a:r>
              <a:rPr lang="en-US" baseline="-25000" dirty="0"/>
              <a:t>3 </a:t>
            </a:r>
            <a:r>
              <a:rPr lang="en-US" dirty="0"/>
              <a:t> =  15/10 = 1.5</a:t>
            </a:r>
            <a:endParaRPr lang="en-IN" dirty="0"/>
          </a:p>
          <a:p>
            <a:pPr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US" sz="2100" b="1" dirty="0"/>
              <a:t>Profit = 1*24 + ½*15 = 24+7.5 = 31.5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1015F-4DBD-43A1-99A3-1BA633D26134}"/>
              </a:ext>
            </a:extLst>
          </p:cNvPr>
          <p:cNvSpPr/>
          <p:nvPr/>
        </p:nvSpPr>
        <p:spPr>
          <a:xfrm>
            <a:off x="1435100" y="3516313"/>
            <a:ext cx="3787775" cy="7381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(x</a:t>
            </a:r>
            <a:r>
              <a:rPr lang="en-US" sz="2400" b="1" baseline="-25000" dirty="0">
                <a:cs typeface="Times New Roman" panose="02020603050405020304" pitchFamily="18" charset="0"/>
              </a:rPr>
              <a:t>2,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3, </a:t>
            </a:r>
            <a:r>
              <a:rPr lang="en-US" sz="2400" b="1" dirty="0"/>
              <a:t>x</a:t>
            </a:r>
            <a:r>
              <a:rPr lang="en-US" sz="2400" b="1" baseline="-25000" dirty="0">
                <a:cs typeface="Times New Roman" panose="02020603050405020304" pitchFamily="18" charset="0"/>
              </a:rPr>
              <a:t>1</a:t>
            </a:r>
            <a:r>
              <a:rPr lang="en-US" sz="2400" b="1" dirty="0">
                <a:cs typeface="Times New Roman" panose="02020603050405020304" pitchFamily="18" charset="0"/>
              </a:rPr>
              <a:t>)</a:t>
            </a:r>
            <a:r>
              <a:rPr lang="en-US" sz="2400" b="1" baseline="-25000" dirty="0">
                <a:cs typeface="Times New Roman" panose="02020603050405020304" pitchFamily="18" charset="0"/>
              </a:rPr>
              <a:t>   </a:t>
            </a:r>
            <a:r>
              <a:rPr lang="en-US" sz="2400" b="1" dirty="0">
                <a:cs typeface="Times New Roman" panose="02020603050405020304" pitchFamily="18" charset="0"/>
              </a:rPr>
              <a:t>=  (1, 1/2, 0)</a:t>
            </a:r>
            <a:r>
              <a:rPr lang="en-US" sz="2400" b="1" baseline="-25000" dirty="0">
                <a:cs typeface="Times New Roman" panose="02020603050405020304" pitchFamily="18" charset="0"/>
              </a:rPr>
              <a:t> </a:t>
            </a:r>
            <a:endParaRPr lang="en-IN" sz="2400" b="1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DE5841EF-8400-4102-B575-C38E4DBF29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610600" cy="6324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Greedy algorithm for the fractional Knapsack problem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Algorithm GreedyKnapsack(m,n)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//P[1:n]  and w[1:n] contain the profits and weights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// respectively of the n objects ordered such that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//p[i]/w[i]&gt;=p[i+1]/w[i+1].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//m is the knapsack size and x[1:n] is the solution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// Vector.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		for i=1 to n do  x[i]=0;   // Initialize x.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		U=m;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		for i=1 to n do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		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			if ( w[i]&gt;U ) then break;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			if x[i]=1;  U=U-w[i];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	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		if ( i &lt;=n) then x[i]= U/w[i];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/>
              <a:t>		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F5B7E9E4-E8E9-4050-8E3B-030926DBD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562600"/>
            <a:ext cx="7467600" cy="762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If you do not consider the time to sort the items, then the time taken by the </a:t>
            </a:r>
          </a:p>
          <a:p>
            <a:pPr>
              <a:defRPr/>
            </a:pP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above algorithm is </a:t>
            </a:r>
            <a:r>
              <a:rPr lang="en-US" sz="20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O(n).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11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1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11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11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11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1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11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11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11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CF4A5A84-27DC-4BDA-9EB2-73BB34748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 altLang="en-US" sz="3600"/>
            </a:br>
            <a:r>
              <a:rPr lang="en-US" altLang="zh-TW" i="1">
                <a:solidFill>
                  <a:schemeClr val="hlink"/>
                </a:solidFill>
                <a:ea typeface="新細明體" panose="02020500000000000000" pitchFamily="18" charset="-120"/>
              </a:rPr>
              <a:t>Spanning Tree</a:t>
            </a:r>
            <a:br>
              <a:rPr lang="en-US" altLang="zh-TW" i="1">
                <a:solidFill>
                  <a:schemeClr val="hlink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</a:br>
            <a:br>
              <a:rPr lang="en-US" altLang="zh-TW" sz="3600">
                <a:ea typeface="新細明體" panose="02020500000000000000" pitchFamily="18" charset="-120"/>
              </a:rPr>
            </a:br>
            <a:endParaRPr lang="en-US" altLang="en-US" sz="3600">
              <a:ea typeface="新細明體" panose="02020500000000000000" pitchFamily="18" charset="-120"/>
            </a:endParaRP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B36A7A63-37AD-40DF-8932-1A69643F8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7772400" cy="4114800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A </a:t>
            </a:r>
            <a:r>
              <a:rPr lang="en-US" altLang="zh-TW" i="1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tree</a:t>
            </a: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 is a connected undirected graph that contains </a:t>
            </a:r>
            <a:r>
              <a:rPr lang="en-US" altLang="zh-TW">
                <a:solidFill>
                  <a:srgbClr val="CC3300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no</a:t>
            </a: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 </a:t>
            </a:r>
            <a:r>
              <a:rPr lang="en-US" altLang="zh-TW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cycles.</a:t>
            </a:r>
          </a:p>
          <a:p>
            <a:pPr eaLnBrk="1" hangingPunct="1">
              <a:lnSpc>
                <a:spcPct val="120000"/>
              </a:lnSpc>
            </a:pPr>
            <a:endParaRPr lang="en-US" altLang="zh-TW">
              <a:latin typeface="Comic Sans MS" panose="030F0702030302020204" pitchFamily="66" charset="0"/>
              <a:ea typeface="新細明體" panose="02020500000000000000" pitchFamily="18" charset="-12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A </a:t>
            </a:r>
            <a:r>
              <a:rPr lang="en-US" altLang="zh-TW" i="1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spanning tree</a:t>
            </a: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 of a graph </a:t>
            </a:r>
            <a:r>
              <a:rPr lang="en-US" altLang="zh-TW" i="1">
                <a:solidFill>
                  <a:srgbClr val="0033CC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 is a </a:t>
            </a:r>
            <a:r>
              <a:rPr lang="en-US" altLang="zh-TW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subgraph</a:t>
            </a: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 of </a:t>
            </a:r>
            <a:r>
              <a:rPr lang="en-US" altLang="zh-TW" i="1">
                <a:solidFill>
                  <a:srgbClr val="0033CC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 that is a </a:t>
            </a:r>
            <a:r>
              <a:rPr lang="en-US" altLang="zh-TW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tree</a:t>
            </a: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 and </a:t>
            </a:r>
            <a:r>
              <a:rPr lang="en-US" altLang="zh-TW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contains </a:t>
            </a:r>
            <a:r>
              <a:rPr lang="en-US" altLang="zh-TW">
                <a:solidFill>
                  <a:srgbClr val="CC3300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all</a:t>
            </a:r>
            <a:r>
              <a:rPr lang="en-US" altLang="zh-TW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 the vertices</a:t>
            </a: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 of </a:t>
            </a:r>
            <a:r>
              <a:rPr lang="en-US" altLang="zh-TW" i="1">
                <a:solidFill>
                  <a:srgbClr val="0033CC"/>
                </a:solidFill>
                <a:ea typeface="新細明體" panose="02020500000000000000" pitchFamily="18" charset="-120"/>
              </a:rPr>
              <a:t>G.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21D7A5BB-CFFA-43BB-A2A2-27F88B2090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800">
                <a:solidFill>
                  <a:schemeClr val="hlink"/>
                </a:solidFill>
                <a:ea typeface="新細明體" panose="02020500000000000000" pitchFamily="18" charset="-120"/>
              </a:rPr>
              <a:t>Properties of a Spanning Tree</a:t>
            </a:r>
            <a:endParaRPr lang="en-US" altLang="en-US" sz="4800">
              <a:solidFill>
                <a:schemeClr val="hlink"/>
              </a:solidFill>
            </a:endParaRP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A0D6EEC1-FE11-41FC-A290-AA8709401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848600" cy="3352800"/>
          </a:xfrm>
        </p:spPr>
        <p:txBody>
          <a:bodyPr/>
          <a:lstStyle/>
          <a:p>
            <a:pPr eaLnBrk="1" hangingPunct="1"/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The spanning tree of a </a:t>
            </a:r>
            <a:r>
              <a:rPr lang="en-US" altLang="zh-TW" sz="2800" i="1">
                <a:solidFill>
                  <a:schemeClr val="bg1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800">
                <a:solidFill>
                  <a:schemeClr val="bg1"/>
                </a:solidFill>
                <a:ea typeface="新細明體" panose="02020500000000000000" pitchFamily="18" charset="-120"/>
              </a:rPr>
              <a:t>-vertex</a:t>
            </a:r>
            <a:r>
              <a:rPr lang="en-US" altLang="zh-TW" sz="2800">
                <a:solidFill>
                  <a:schemeClr val="bg1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 </a:t>
            </a:r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undirected graph has exactly </a:t>
            </a:r>
            <a:r>
              <a:rPr lang="en-US" altLang="zh-TW" sz="2800" i="1">
                <a:solidFill>
                  <a:schemeClr val="bg1"/>
                </a:solidFill>
                <a:ea typeface="新細明體" panose="02020500000000000000" pitchFamily="18" charset="-120"/>
              </a:rPr>
              <a:t>n </a:t>
            </a:r>
            <a:r>
              <a:rPr lang="en-US" altLang="zh-TW" sz="2800">
                <a:solidFill>
                  <a:schemeClr val="bg1"/>
                </a:solidFill>
                <a:ea typeface="新細明體" panose="02020500000000000000" pitchFamily="18" charset="-120"/>
              </a:rPr>
              <a:t>– 1</a:t>
            </a:r>
            <a:r>
              <a:rPr lang="en-US" altLang="zh-TW" sz="2800">
                <a:solidFill>
                  <a:schemeClr val="bg1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 edges.</a:t>
            </a:r>
          </a:p>
          <a:p>
            <a:pPr eaLnBrk="1" hangingPunct="1"/>
            <a:endParaRPr lang="en-US" altLang="zh-TW" sz="2800">
              <a:solidFill>
                <a:schemeClr val="bg1"/>
              </a:solidFill>
              <a:latin typeface="Comic Sans MS" panose="030F0702030302020204" pitchFamily="66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It </a:t>
            </a:r>
            <a:r>
              <a:rPr lang="en-US" altLang="zh-TW" sz="2800">
                <a:solidFill>
                  <a:schemeClr val="bg1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connects</a:t>
            </a:r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 all the vertices in the graph.</a:t>
            </a:r>
          </a:p>
          <a:p>
            <a:pPr eaLnBrk="1" hangingPunct="1"/>
            <a:endParaRPr lang="en-US" altLang="zh-TW" sz="2800">
              <a:latin typeface="Comic Sans MS" panose="030F0702030302020204" pitchFamily="66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800">
                <a:latin typeface="Comic Sans MS" panose="030F0702030302020204" pitchFamily="66" charset="0"/>
                <a:ea typeface="新細明體" panose="02020500000000000000" pitchFamily="18" charset="-120"/>
              </a:rPr>
              <a:t>A spanning tree has </a:t>
            </a:r>
            <a:r>
              <a:rPr lang="en-US" altLang="zh-TW" sz="2800" i="1">
                <a:solidFill>
                  <a:schemeClr val="bg1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no cycles.</a:t>
            </a:r>
          </a:p>
          <a:p>
            <a:pPr eaLnBrk="1" hangingPunct="1"/>
            <a:endParaRPr lang="en-US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8" name="Text Box 4">
            <a:extLst>
              <a:ext uri="{FF2B5EF4-FFF2-40B4-BE49-F238E27FC236}">
                <a16:creationId xmlns:a16="http://schemas.microsoft.com/office/drawing/2014/main" id="{08D3B94A-3052-4922-A4AB-D002B8B9F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13013"/>
            <a:ext cx="288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Undirected Graph</a:t>
            </a:r>
          </a:p>
        </p:txBody>
      </p:sp>
      <p:sp>
        <p:nvSpPr>
          <p:cNvPr id="154629" name="Text Box 5">
            <a:extLst>
              <a:ext uri="{FF2B5EF4-FFF2-40B4-BE49-F238E27FC236}">
                <a16:creationId xmlns:a16="http://schemas.microsoft.com/office/drawing/2014/main" id="{8ED7A4CA-8F7C-4D91-ACD7-20D28831D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105400"/>
            <a:ext cx="35512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Some Spanning Trees</a:t>
            </a:r>
          </a:p>
        </p:txBody>
      </p:sp>
      <p:sp>
        <p:nvSpPr>
          <p:cNvPr id="154669" name="AutoShape 45">
            <a:extLst>
              <a:ext uri="{FF2B5EF4-FFF2-40B4-BE49-F238E27FC236}">
                <a16:creationId xmlns:a16="http://schemas.microsoft.com/office/drawing/2014/main" id="{2455A3AE-8075-428A-B5F4-90105882C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263" y="1169988"/>
            <a:ext cx="503237" cy="72072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3189" name="Rectangle 46">
            <a:extLst>
              <a:ext uri="{FF2B5EF4-FFF2-40B4-BE49-F238E27FC236}">
                <a16:creationId xmlns:a16="http://schemas.microsoft.com/office/drawing/2014/main" id="{95538420-D387-4097-867F-B15A2523F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8600"/>
            <a:ext cx="457200" cy="3048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Ex:- </a:t>
            </a:r>
          </a:p>
        </p:txBody>
      </p:sp>
      <p:sp>
        <p:nvSpPr>
          <p:cNvPr id="93190" name="Oval 86">
            <a:extLst>
              <a:ext uri="{FF2B5EF4-FFF2-40B4-BE49-F238E27FC236}">
                <a16:creationId xmlns:a16="http://schemas.microsoft.com/office/drawing/2014/main" id="{EBA67D83-1619-4A9A-9227-1043B8943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838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</a:t>
            </a:r>
          </a:p>
        </p:txBody>
      </p:sp>
      <p:sp>
        <p:nvSpPr>
          <p:cNvPr id="93191" name="Oval 87">
            <a:extLst>
              <a:ext uri="{FF2B5EF4-FFF2-40B4-BE49-F238E27FC236}">
                <a16:creationId xmlns:a16="http://schemas.microsoft.com/office/drawing/2014/main" id="{C7C20715-6241-4C9A-8BA7-0DD43AC2B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764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</a:t>
            </a:r>
          </a:p>
        </p:txBody>
      </p:sp>
      <p:sp>
        <p:nvSpPr>
          <p:cNvPr id="93192" name="Oval 88">
            <a:extLst>
              <a:ext uri="{FF2B5EF4-FFF2-40B4-BE49-F238E27FC236}">
                <a16:creationId xmlns:a16="http://schemas.microsoft.com/office/drawing/2014/main" id="{21BFAB5F-262A-4606-B1CF-779E17DFA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6764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  </a:t>
            </a:r>
          </a:p>
        </p:txBody>
      </p:sp>
      <p:sp>
        <p:nvSpPr>
          <p:cNvPr id="93193" name="Oval 89">
            <a:extLst>
              <a:ext uri="{FF2B5EF4-FFF2-40B4-BE49-F238E27FC236}">
                <a16:creationId xmlns:a16="http://schemas.microsoft.com/office/drawing/2014/main" id="{D33A81AC-7594-421B-9095-2D86777F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838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B</a:t>
            </a:r>
          </a:p>
        </p:txBody>
      </p:sp>
      <p:sp>
        <p:nvSpPr>
          <p:cNvPr id="93194" name="Line 90">
            <a:extLst>
              <a:ext uri="{FF2B5EF4-FFF2-40B4-BE49-F238E27FC236}">
                <a16:creationId xmlns:a16="http://schemas.microsoft.com/office/drawing/2014/main" id="{EA4CF84A-E33C-4910-BA9D-235BC3E0A4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129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195" name="Line 91">
            <a:extLst>
              <a:ext uri="{FF2B5EF4-FFF2-40B4-BE49-F238E27FC236}">
                <a16:creationId xmlns:a16="http://schemas.microsoft.com/office/drawing/2014/main" id="{CF42A7BA-779F-4873-87F7-FD5EB7500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066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196" name="Line 92">
            <a:extLst>
              <a:ext uri="{FF2B5EF4-FFF2-40B4-BE49-F238E27FC236}">
                <a16:creationId xmlns:a16="http://schemas.microsoft.com/office/drawing/2014/main" id="{41F108E7-0A88-4DB1-BC26-90DB42A57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905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197" name="Line 93">
            <a:extLst>
              <a:ext uri="{FF2B5EF4-FFF2-40B4-BE49-F238E27FC236}">
                <a16:creationId xmlns:a16="http://schemas.microsoft.com/office/drawing/2014/main" id="{62419E26-1249-4427-9228-516BE0679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29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198" name="Line 94">
            <a:extLst>
              <a:ext uri="{FF2B5EF4-FFF2-40B4-BE49-F238E27FC236}">
                <a16:creationId xmlns:a16="http://schemas.microsoft.com/office/drawing/2014/main" id="{CC222C59-88AD-45CD-A77A-5159E534F0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3000" y="12192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199" name="Line 95">
            <a:extLst>
              <a:ext uri="{FF2B5EF4-FFF2-40B4-BE49-F238E27FC236}">
                <a16:creationId xmlns:a16="http://schemas.microsoft.com/office/drawing/2014/main" id="{7839A060-AD27-4EC7-BB72-F0C190D2A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2192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00" name="Oval 96">
            <a:extLst>
              <a:ext uri="{FF2B5EF4-FFF2-40B4-BE49-F238E27FC236}">
                <a16:creationId xmlns:a16="http://schemas.microsoft.com/office/drawing/2014/main" id="{911E06C7-381B-4D91-B8CE-8BDD03083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7620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</a:t>
            </a:r>
          </a:p>
        </p:txBody>
      </p:sp>
      <p:sp>
        <p:nvSpPr>
          <p:cNvPr id="93201" name="Oval 97">
            <a:extLst>
              <a:ext uri="{FF2B5EF4-FFF2-40B4-BE49-F238E27FC236}">
                <a16:creationId xmlns:a16="http://schemas.microsoft.com/office/drawing/2014/main" id="{F33C1750-1EB9-4BE6-B599-D746F516A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600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</a:t>
            </a:r>
          </a:p>
        </p:txBody>
      </p:sp>
      <p:sp>
        <p:nvSpPr>
          <p:cNvPr id="93202" name="Oval 98">
            <a:extLst>
              <a:ext uri="{FF2B5EF4-FFF2-40B4-BE49-F238E27FC236}">
                <a16:creationId xmlns:a16="http://schemas.microsoft.com/office/drawing/2014/main" id="{96F305BE-6FF7-459E-82A7-EAC490B9E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  </a:t>
            </a:r>
          </a:p>
        </p:txBody>
      </p:sp>
      <p:sp>
        <p:nvSpPr>
          <p:cNvPr id="93203" name="Oval 99">
            <a:extLst>
              <a:ext uri="{FF2B5EF4-FFF2-40B4-BE49-F238E27FC236}">
                <a16:creationId xmlns:a16="http://schemas.microsoft.com/office/drawing/2014/main" id="{822BCC0A-C359-413D-9FBB-E1BEDE12C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7620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B</a:t>
            </a:r>
          </a:p>
        </p:txBody>
      </p:sp>
      <p:sp>
        <p:nvSpPr>
          <p:cNvPr id="93204" name="Line 100">
            <a:extLst>
              <a:ext uri="{FF2B5EF4-FFF2-40B4-BE49-F238E27FC236}">
                <a16:creationId xmlns:a16="http://schemas.microsoft.com/office/drawing/2014/main" id="{3B49F237-6703-4311-9B11-A8328F76A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219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05" name="Line 101">
            <a:extLst>
              <a:ext uri="{FF2B5EF4-FFF2-40B4-BE49-F238E27FC236}">
                <a16:creationId xmlns:a16="http://schemas.microsoft.com/office/drawing/2014/main" id="{52A699FD-1C69-41E9-9A2F-5EDC01F3A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82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06" name="Line 103">
            <a:extLst>
              <a:ext uri="{FF2B5EF4-FFF2-40B4-BE49-F238E27FC236}">
                <a16:creationId xmlns:a16="http://schemas.microsoft.com/office/drawing/2014/main" id="{0AA37122-E400-4343-BC53-12B733141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1219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07" name="Oval 126">
            <a:extLst>
              <a:ext uri="{FF2B5EF4-FFF2-40B4-BE49-F238E27FC236}">
                <a16:creationId xmlns:a16="http://schemas.microsoft.com/office/drawing/2014/main" id="{4F51F433-5F27-4706-ADE2-DE461DB21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7620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</a:t>
            </a:r>
          </a:p>
        </p:txBody>
      </p:sp>
      <p:sp>
        <p:nvSpPr>
          <p:cNvPr id="93208" name="Oval 127">
            <a:extLst>
              <a:ext uri="{FF2B5EF4-FFF2-40B4-BE49-F238E27FC236}">
                <a16:creationId xmlns:a16="http://schemas.microsoft.com/office/drawing/2014/main" id="{D738757E-F489-44CA-A566-1900EF0A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600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</a:t>
            </a:r>
          </a:p>
        </p:txBody>
      </p:sp>
      <p:sp>
        <p:nvSpPr>
          <p:cNvPr id="93209" name="Oval 128">
            <a:extLst>
              <a:ext uri="{FF2B5EF4-FFF2-40B4-BE49-F238E27FC236}">
                <a16:creationId xmlns:a16="http://schemas.microsoft.com/office/drawing/2014/main" id="{F5601EE2-EE65-4956-873F-8F6760A22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600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  </a:t>
            </a:r>
          </a:p>
        </p:txBody>
      </p:sp>
      <p:sp>
        <p:nvSpPr>
          <p:cNvPr id="93210" name="Oval 129">
            <a:extLst>
              <a:ext uri="{FF2B5EF4-FFF2-40B4-BE49-F238E27FC236}">
                <a16:creationId xmlns:a16="http://schemas.microsoft.com/office/drawing/2014/main" id="{73F2CFE9-377C-4919-917D-B63FA0909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7620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B</a:t>
            </a:r>
          </a:p>
        </p:txBody>
      </p:sp>
      <p:sp>
        <p:nvSpPr>
          <p:cNvPr id="93211" name="Line 131">
            <a:extLst>
              <a:ext uri="{FF2B5EF4-FFF2-40B4-BE49-F238E27FC236}">
                <a16:creationId xmlns:a16="http://schemas.microsoft.com/office/drawing/2014/main" id="{14579E61-FA50-48B9-A077-6E681FC2F3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990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12" name="Line 132">
            <a:extLst>
              <a:ext uri="{FF2B5EF4-FFF2-40B4-BE49-F238E27FC236}">
                <a16:creationId xmlns:a16="http://schemas.microsoft.com/office/drawing/2014/main" id="{A553671E-50F2-4780-BAAC-85BAF9383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182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13" name="Line 133">
            <a:extLst>
              <a:ext uri="{FF2B5EF4-FFF2-40B4-BE49-F238E27FC236}">
                <a16:creationId xmlns:a16="http://schemas.microsoft.com/office/drawing/2014/main" id="{1DA46F62-0F44-4CBD-8BE1-F6B582EC5F1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1219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14" name="Oval 137">
            <a:extLst>
              <a:ext uri="{FF2B5EF4-FFF2-40B4-BE49-F238E27FC236}">
                <a16:creationId xmlns:a16="http://schemas.microsoft.com/office/drawing/2014/main" id="{FDF03DDE-A295-4779-B67D-1BA61565B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4384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</a:t>
            </a:r>
          </a:p>
        </p:txBody>
      </p:sp>
      <p:sp>
        <p:nvSpPr>
          <p:cNvPr id="93215" name="Oval 138">
            <a:extLst>
              <a:ext uri="{FF2B5EF4-FFF2-40B4-BE49-F238E27FC236}">
                <a16:creationId xmlns:a16="http://schemas.microsoft.com/office/drawing/2014/main" id="{C8492337-0C99-41B2-A080-C0220B4F2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766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</a:t>
            </a:r>
          </a:p>
        </p:txBody>
      </p:sp>
      <p:sp>
        <p:nvSpPr>
          <p:cNvPr id="93216" name="Oval 139">
            <a:extLst>
              <a:ext uri="{FF2B5EF4-FFF2-40B4-BE49-F238E27FC236}">
                <a16:creationId xmlns:a16="http://schemas.microsoft.com/office/drawing/2014/main" id="{90940250-2B1B-40F8-A0D2-DB48AB4D4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2766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  </a:t>
            </a:r>
          </a:p>
        </p:txBody>
      </p:sp>
      <p:sp>
        <p:nvSpPr>
          <p:cNvPr id="93217" name="Oval 140">
            <a:extLst>
              <a:ext uri="{FF2B5EF4-FFF2-40B4-BE49-F238E27FC236}">
                <a16:creationId xmlns:a16="http://schemas.microsoft.com/office/drawing/2014/main" id="{8F89AD70-BEE7-434E-9B86-88C8B65D7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4384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B</a:t>
            </a:r>
          </a:p>
        </p:txBody>
      </p:sp>
      <p:sp>
        <p:nvSpPr>
          <p:cNvPr id="93218" name="Line 141">
            <a:extLst>
              <a:ext uri="{FF2B5EF4-FFF2-40B4-BE49-F238E27FC236}">
                <a16:creationId xmlns:a16="http://schemas.microsoft.com/office/drawing/2014/main" id="{E97B1BEC-37F9-4690-B887-4EF839C72B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895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19" name="Line 143">
            <a:extLst>
              <a:ext uri="{FF2B5EF4-FFF2-40B4-BE49-F238E27FC236}">
                <a16:creationId xmlns:a16="http://schemas.microsoft.com/office/drawing/2014/main" id="{5CD3363B-052D-486E-A87E-AD483283B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2895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20" name="Oval 144">
            <a:extLst>
              <a:ext uri="{FF2B5EF4-FFF2-40B4-BE49-F238E27FC236}">
                <a16:creationId xmlns:a16="http://schemas.microsoft.com/office/drawing/2014/main" id="{FDD42699-5734-45B0-8D59-D31DCC804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4384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</a:t>
            </a:r>
          </a:p>
        </p:txBody>
      </p:sp>
      <p:sp>
        <p:nvSpPr>
          <p:cNvPr id="93221" name="Oval 145">
            <a:extLst>
              <a:ext uri="{FF2B5EF4-FFF2-40B4-BE49-F238E27FC236}">
                <a16:creationId xmlns:a16="http://schemas.microsoft.com/office/drawing/2014/main" id="{F02144C1-4796-4C4E-819B-391778393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2766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</a:t>
            </a:r>
          </a:p>
        </p:txBody>
      </p:sp>
      <p:sp>
        <p:nvSpPr>
          <p:cNvPr id="93222" name="Oval 146">
            <a:extLst>
              <a:ext uri="{FF2B5EF4-FFF2-40B4-BE49-F238E27FC236}">
                <a16:creationId xmlns:a16="http://schemas.microsoft.com/office/drawing/2014/main" id="{E046A07B-715C-48D4-A6DE-05C1AF522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2766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  </a:t>
            </a:r>
          </a:p>
        </p:txBody>
      </p:sp>
      <p:sp>
        <p:nvSpPr>
          <p:cNvPr id="93223" name="Oval 147">
            <a:extLst>
              <a:ext uri="{FF2B5EF4-FFF2-40B4-BE49-F238E27FC236}">
                <a16:creationId xmlns:a16="http://schemas.microsoft.com/office/drawing/2014/main" id="{2679ED96-9B61-4104-B5F0-AE5BBE0A3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4384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B</a:t>
            </a:r>
          </a:p>
        </p:txBody>
      </p:sp>
      <p:sp>
        <p:nvSpPr>
          <p:cNvPr id="93224" name="Line 148">
            <a:extLst>
              <a:ext uri="{FF2B5EF4-FFF2-40B4-BE49-F238E27FC236}">
                <a16:creationId xmlns:a16="http://schemas.microsoft.com/office/drawing/2014/main" id="{DFD02FEE-D01F-4C9D-816E-7521DA0CF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2667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25" name="Line 149">
            <a:extLst>
              <a:ext uri="{FF2B5EF4-FFF2-40B4-BE49-F238E27FC236}">
                <a16:creationId xmlns:a16="http://schemas.microsoft.com/office/drawing/2014/main" id="{E6341DCD-4D08-4590-828B-CE34BB3313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505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26" name="Line 150">
            <a:extLst>
              <a:ext uri="{FF2B5EF4-FFF2-40B4-BE49-F238E27FC236}">
                <a16:creationId xmlns:a16="http://schemas.microsoft.com/office/drawing/2014/main" id="{FF6F5490-66ED-45BA-819A-E83744397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895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27" name="Line 151">
            <a:extLst>
              <a:ext uri="{FF2B5EF4-FFF2-40B4-BE49-F238E27FC236}">
                <a16:creationId xmlns:a16="http://schemas.microsoft.com/office/drawing/2014/main" id="{F5486FD7-E116-4532-9B24-42FD0EA8B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667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3228" name="Rectangle 182">
            <a:extLst>
              <a:ext uri="{FF2B5EF4-FFF2-40B4-BE49-F238E27FC236}">
                <a16:creationId xmlns:a16="http://schemas.microsoft.com/office/drawing/2014/main" id="{7E9B3FE3-EB07-491C-B6CB-106E0606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7620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3229" name="Rectangle 183">
            <a:extLst>
              <a:ext uri="{FF2B5EF4-FFF2-40B4-BE49-F238E27FC236}">
                <a16:creationId xmlns:a16="http://schemas.microsoft.com/office/drawing/2014/main" id="{7E02C048-7074-46FB-AB87-2EDE87240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3716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2</a:t>
            </a:r>
          </a:p>
        </p:txBody>
      </p:sp>
      <p:sp>
        <p:nvSpPr>
          <p:cNvPr id="93230" name="Rectangle 184">
            <a:extLst>
              <a:ext uri="{FF2B5EF4-FFF2-40B4-BE49-F238E27FC236}">
                <a16:creationId xmlns:a16="http://schemas.microsoft.com/office/drawing/2014/main" id="{9BA07A6C-19EE-4809-863E-EA754BECC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9812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93231" name="Rectangle 185">
            <a:extLst>
              <a:ext uri="{FF2B5EF4-FFF2-40B4-BE49-F238E27FC236}">
                <a16:creationId xmlns:a16="http://schemas.microsoft.com/office/drawing/2014/main" id="{A386C35F-D048-4C51-8897-11CD2C233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716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3232" name="Rectangle 186">
            <a:extLst>
              <a:ext uri="{FF2B5EF4-FFF2-40B4-BE49-F238E27FC236}">
                <a16:creationId xmlns:a16="http://schemas.microsoft.com/office/drawing/2014/main" id="{3DC4FC79-0719-43CC-9B6E-B76779441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219200"/>
            <a:ext cx="228600" cy="762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5</a:t>
            </a:r>
          </a:p>
        </p:txBody>
      </p:sp>
      <p:sp>
        <p:nvSpPr>
          <p:cNvPr id="93233" name="Rectangle 187">
            <a:extLst>
              <a:ext uri="{FF2B5EF4-FFF2-40B4-BE49-F238E27FC236}">
                <a16:creationId xmlns:a16="http://schemas.microsoft.com/office/drawing/2014/main" id="{CA272744-87C6-4F9F-A57F-889208611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24000"/>
            <a:ext cx="228600" cy="762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6</a:t>
            </a:r>
          </a:p>
        </p:txBody>
      </p:sp>
      <p:sp>
        <p:nvSpPr>
          <p:cNvPr id="93234" name="Rectangle 189">
            <a:extLst>
              <a:ext uri="{FF2B5EF4-FFF2-40B4-BE49-F238E27FC236}">
                <a16:creationId xmlns:a16="http://schemas.microsoft.com/office/drawing/2014/main" id="{BD0B7BD2-7654-4379-A030-C14FA999E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2192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2</a:t>
            </a:r>
          </a:p>
        </p:txBody>
      </p:sp>
      <p:sp>
        <p:nvSpPr>
          <p:cNvPr id="93235" name="Rectangle 190">
            <a:extLst>
              <a:ext uri="{FF2B5EF4-FFF2-40B4-BE49-F238E27FC236}">
                <a16:creationId xmlns:a16="http://schemas.microsoft.com/office/drawing/2014/main" id="{805C2534-1A50-40A3-B0D9-4B2F9A76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050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93236" name="Rectangle 191">
            <a:extLst>
              <a:ext uri="{FF2B5EF4-FFF2-40B4-BE49-F238E27FC236}">
                <a16:creationId xmlns:a16="http://schemas.microsoft.com/office/drawing/2014/main" id="{A375E515-6030-49FE-84A8-78C7D4770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2954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3237" name="Rectangle 192">
            <a:extLst>
              <a:ext uri="{FF2B5EF4-FFF2-40B4-BE49-F238E27FC236}">
                <a16:creationId xmlns:a16="http://schemas.microsoft.com/office/drawing/2014/main" id="{25C806B6-85A0-47B0-A3AC-1BFA0B6D9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858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3238" name="Rectangle 194">
            <a:extLst>
              <a:ext uri="{FF2B5EF4-FFF2-40B4-BE49-F238E27FC236}">
                <a16:creationId xmlns:a16="http://schemas.microsoft.com/office/drawing/2014/main" id="{908CD6B1-558C-4492-AD41-7B7A29974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9050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93239" name="Rectangle 195">
            <a:extLst>
              <a:ext uri="{FF2B5EF4-FFF2-40B4-BE49-F238E27FC236}">
                <a16:creationId xmlns:a16="http://schemas.microsoft.com/office/drawing/2014/main" id="{1542E967-911C-456E-8A83-A531E3C16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3716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3240" name="Rectangle 196">
            <a:extLst>
              <a:ext uri="{FF2B5EF4-FFF2-40B4-BE49-F238E27FC236}">
                <a16:creationId xmlns:a16="http://schemas.microsoft.com/office/drawing/2014/main" id="{3627F39F-408F-4D5F-A396-D1B39636F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3622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3241" name="Rectangle 197">
            <a:extLst>
              <a:ext uri="{FF2B5EF4-FFF2-40B4-BE49-F238E27FC236}">
                <a16:creationId xmlns:a16="http://schemas.microsoft.com/office/drawing/2014/main" id="{C4AA1B95-E9D5-467B-BF98-3E5E670B8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9718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2</a:t>
            </a:r>
          </a:p>
        </p:txBody>
      </p:sp>
      <p:sp>
        <p:nvSpPr>
          <p:cNvPr id="93242" name="Rectangle 199">
            <a:extLst>
              <a:ext uri="{FF2B5EF4-FFF2-40B4-BE49-F238E27FC236}">
                <a16:creationId xmlns:a16="http://schemas.microsoft.com/office/drawing/2014/main" id="{F751F1CE-C391-471A-81F7-BEBCA405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0480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3243" name="Rectangle 200">
            <a:extLst>
              <a:ext uri="{FF2B5EF4-FFF2-40B4-BE49-F238E27FC236}">
                <a16:creationId xmlns:a16="http://schemas.microsoft.com/office/drawing/2014/main" id="{C0CE4CFA-F9B2-4D05-88F1-02E06FBEC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2860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3244" name="Rectangle 201">
            <a:extLst>
              <a:ext uri="{FF2B5EF4-FFF2-40B4-BE49-F238E27FC236}">
                <a16:creationId xmlns:a16="http://schemas.microsoft.com/office/drawing/2014/main" id="{BFAFD0D9-8581-44F7-B5CA-2FE533D7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2</a:t>
            </a:r>
          </a:p>
        </p:txBody>
      </p:sp>
      <p:sp>
        <p:nvSpPr>
          <p:cNvPr id="93245" name="Rectangle 202">
            <a:extLst>
              <a:ext uri="{FF2B5EF4-FFF2-40B4-BE49-F238E27FC236}">
                <a16:creationId xmlns:a16="http://schemas.microsoft.com/office/drawing/2014/main" id="{136BDD38-C8F5-4345-B137-72AFB891C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5814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93246" name="Rectangle 227">
            <a:extLst>
              <a:ext uri="{FF2B5EF4-FFF2-40B4-BE49-F238E27FC236}">
                <a16:creationId xmlns:a16="http://schemas.microsoft.com/office/drawing/2014/main" id="{ED397B95-83E1-4B07-B7F3-F3FA033AB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038600"/>
            <a:ext cx="1219200" cy="4572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>
                <a:solidFill>
                  <a:schemeClr val="accent1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4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8" grpId="0"/>
      <p:bldP spid="154629" grpId="0"/>
      <p:bldP spid="15466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D8E47F29-3F35-48BA-826D-530442E2E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TW" sz="3200">
                <a:solidFill>
                  <a:schemeClr val="hlink"/>
                </a:solidFill>
                <a:ea typeface="新細明體" panose="02020500000000000000" pitchFamily="18" charset="-120"/>
              </a:rPr>
              <a:t>Minimum Cost  Spanning Tree / Minimum Spanning Tree (MST)</a:t>
            </a:r>
            <a:endParaRPr lang="en-US" altLang="en-US" sz="3200">
              <a:solidFill>
                <a:schemeClr val="hlink"/>
              </a:solidFill>
            </a:endParaRP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3BAC9E39-2D4C-4CE7-BA79-0912FCFFA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1219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TW" sz="2400">
                <a:latin typeface="Comic Sans MS" panose="030F0702030302020204" pitchFamily="66" charset="0"/>
                <a:ea typeface="新細明體" panose="02020500000000000000" pitchFamily="18" charset="-120"/>
              </a:rPr>
              <a:t>A </a:t>
            </a:r>
            <a:r>
              <a:rPr lang="en-US" altLang="zh-TW" sz="2400" i="1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minimum</a:t>
            </a:r>
            <a:r>
              <a:rPr lang="en-US" altLang="zh-TW" sz="2400" i="1">
                <a:latin typeface="Comic Sans MS" panose="030F0702030302020204" pitchFamily="66" charset="0"/>
                <a:ea typeface="新細明體" panose="02020500000000000000" pitchFamily="18" charset="-120"/>
              </a:rPr>
              <a:t> </a:t>
            </a:r>
            <a:r>
              <a:rPr lang="en-US" altLang="zh-TW" sz="2400" i="1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spanning tree</a:t>
            </a:r>
            <a:r>
              <a:rPr lang="en-US" altLang="zh-TW" sz="2400">
                <a:latin typeface="Comic Sans MS" panose="030F0702030302020204" pitchFamily="66" charset="0"/>
                <a:ea typeface="新細明體" panose="02020500000000000000" pitchFamily="18" charset="-120"/>
              </a:rPr>
              <a:t> is the one among all the spanning trees with the </a:t>
            </a:r>
            <a:r>
              <a:rPr lang="en-US" altLang="zh-TW" sz="2400" i="1">
                <a:solidFill>
                  <a:srgbClr val="FF0000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smallest total cost.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altLang="zh-TW" sz="2400" i="1">
              <a:solidFill>
                <a:srgbClr val="0033CC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</p:txBody>
      </p:sp>
      <p:sp>
        <p:nvSpPr>
          <p:cNvPr id="94212" name="Oval 4">
            <a:extLst>
              <a:ext uri="{FF2B5EF4-FFF2-40B4-BE49-F238E27FC236}">
                <a16:creationId xmlns:a16="http://schemas.microsoft.com/office/drawing/2014/main" id="{3E0EBC33-7961-4AD0-98CC-3069C5BB1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100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</a:t>
            </a:r>
          </a:p>
        </p:txBody>
      </p:sp>
      <p:sp>
        <p:nvSpPr>
          <p:cNvPr id="94213" name="Oval 5">
            <a:extLst>
              <a:ext uri="{FF2B5EF4-FFF2-40B4-BE49-F238E27FC236}">
                <a16:creationId xmlns:a16="http://schemas.microsoft.com/office/drawing/2014/main" id="{EBCBFE08-91A5-4A95-8220-CFD0C1473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</a:t>
            </a:r>
          </a:p>
        </p:txBody>
      </p:sp>
      <p:sp>
        <p:nvSpPr>
          <p:cNvPr id="94214" name="Oval 6">
            <a:extLst>
              <a:ext uri="{FF2B5EF4-FFF2-40B4-BE49-F238E27FC236}">
                <a16:creationId xmlns:a16="http://schemas.microsoft.com/office/drawing/2014/main" id="{B9D427B8-7E92-4884-BE91-43C88B269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  </a:t>
            </a:r>
          </a:p>
        </p:txBody>
      </p:sp>
      <p:sp>
        <p:nvSpPr>
          <p:cNvPr id="94215" name="Oval 7">
            <a:extLst>
              <a:ext uri="{FF2B5EF4-FFF2-40B4-BE49-F238E27FC236}">
                <a16:creationId xmlns:a16="http://schemas.microsoft.com/office/drawing/2014/main" id="{0169176B-4FEE-4530-B4DE-216B556A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B</a:t>
            </a:r>
          </a:p>
        </p:txBody>
      </p:sp>
      <p:sp>
        <p:nvSpPr>
          <p:cNvPr id="94216" name="Line 8">
            <a:extLst>
              <a:ext uri="{FF2B5EF4-FFF2-40B4-BE49-F238E27FC236}">
                <a16:creationId xmlns:a16="http://schemas.microsoft.com/office/drawing/2014/main" id="{AFF06A19-A678-486B-AF00-EC90D5EA4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4267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4217" name="Line 9">
            <a:extLst>
              <a:ext uri="{FF2B5EF4-FFF2-40B4-BE49-F238E27FC236}">
                <a16:creationId xmlns:a16="http://schemas.microsoft.com/office/drawing/2014/main" id="{549079B5-A09B-47DB-9A7E-DB9D552DB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038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4218" name="Line 10">
            <a:extLst>
              <a:ext uri="{FF2B5EF4-FFF2-40B4-BE49-F238E27FC236}">
                <a16:creationId xmlns:a16="http://schemas.microsoft.com/office/drawing/2014/main" id="{E5121DCA-D19D-4BDE-898C-785092EE3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876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4219" name="Line 11">
            <a:extLst>
              <a:ext uri="{FF2B5EF4-FFF2-40B4-BE49-F238E27FC236}">
                <a16:creationId xmlns:a16="http://schemas.microsoft.com/office/drawing/2014/main" id="{AB51496E-1133-4134-9793-4E749F3F3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4267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4220" name="Line 12">
            <a:extLst>
              <a:ext uri="{FF2B5EF4-FFF2-40B4-BE49-F238E27FC236}">
                <a16:creationId xmlns:a16="http://schemas.microsoft.com/office/drawing/2014/main" id="{1CB7BAD5-2E93-4350-A7AD-9860A2EBDB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41910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4221" name="Line 13">
            <a:extLst>
              <a:ext uri="{FF2B5EF4-FFF2-40B4-BE49-F238E27FC236}">
                <a16:creationId xmlns:a16="http://schemas.microsoft.com/office/drawing/2014/main" id="{167B5018-6864-4315-B984-CAB5F3631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41910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4222" name="Rectangle 14">
            <a:extLst>
              <a:ext uri="{FF2B5EF4-FFF2-40B4-BE49-F238E27FC236}">
                <a16:creationId xmlns:a16="http://schemas.microsoft.com/office/drawing/2014/main" id="{D9E15387-44AC-423B-A6DF-500C67CE3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7338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4223" name="Rectangle 15">
            <a:extLst>
              <a:ext uri="{FF2B5EF4-FFF2-40B4-BE49-F238E27FC236}">
                <a16:creationId xmlns:a16="http://schemas.microsoft.com/office/drawing/2014/main" id="{A1EA442B-9A4E-4446-997B-D15C3DB45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3434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2</a:t>
            </a:r>
          </a:p>
        </p:txBody>
      </p:sp>
      <p:sp>
        <p:nvSpPr>
          <p:cNvPr id="94224" name="Rectangle 16">
            <a:extLst>
              <a:ext uri="{FF2B5EF4-FFF2-40B4-BE49-F238E27FC236}">
                <a16:creationId xmlns:a16="http://schemas.microsoft.com/office/drawing/2014/main" id="{F9886F41-7D96-4C10-9EB3-84DFD5463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9530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94225" name="Rectangle 17">
            <a:extLst>
              <a:ext uri="{FF2B5EF4-FFF2-40B4-BE49-F238E27FC236}">
                <a16:creationId xmlns:a16="http://schemas.microsoft.com/office/drawing/2014/main" id="{1C26BD15-34F5-4CA4-989D-E88B184A8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3434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4226" name="Rectangle 18">
            <a:extLst>
              <a:ext uri="{FF2B5EF4-FFF2-40B4-BE49-F238E27FC236}">
                <a16:creationId xmlns:a16="http://schemas.microsoft.com/office/drawing/2014/main" id="{C5C55D79-97AD-4766-8ABE-4598E2301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191000"/>
            <a:ext cx="228600" cy="762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4227" name="Rectangle 19">
            <a:extLst>
              <a:ext uri="{FF2B5EF4-FFF2-40B4-BE49-F238E27FC236}">
                <a16:creationId xmlns:a16="http://schemas.microsoft.com/office/drawing/2014/main" id="{DEC62649-47CB-4B56-90AE-697489157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95800"/>
            <a:ext cx="228600" cy="762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5</a:t>
            </a:r>
          </a:p>
        </p:txBody>
      </p:sp>
      <p:sp>
        <p:nvSpPr>
          <p:cNvPr id="94228" name="Oval 20">
            <a:extLst>
              <a:ext uri="{FF2B5EF4-FFF2-40B4-BE49-F238E27FC236}">
                <a16:creationId xmlns:a16="http://schemas.microsoft.com/office/drawing/2014/main" id="{7FDA426F-808F-4165-8631-FCC449DD9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8100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</a:t>
            </a:r>
          </a:p>
        </p:txBody>
      </p:sp>
      <p:sp>
        <p:nvSpPr>
          <p:cNvPr id="94229" name="Oval 21">
            <a:extLst>
              <a:ext uri="{FF2B5EF4-FFF2-40B4-BE49-F238E27FC236}">
                <a16:creationId xmlns:a16="http://schemas.microsoft.com/office/drawing/2014/main" id="{A3244EA4-13BF-4CFD-A9F5-02F227927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</a:t>
            </a:r>
          </a:p>
        </p:txBody>
      </p:sp>
      <p:sp>
        <p:nvSpPr>
          <p:cNvPr id="94230" name="Oval 22">
            <a:extLst>
              <a:ext uri="{FF2B5EF4-FFF2-40B4-BE49-F238E27FC236}">
                <a16:creationId xmlns:a16="http://schemas.microsoft.com/office/drawing/2014/main" id="{36A6A4DF-7DDC-438F-B310-0B4C6C9DA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  </a:t>
            </a:r>
          </a:p>
        </p:txBody>
      </p:sp>
      <p:sp>
        <p:nvSpPr>
          <p:cNvPr id="94231" name="Oval 23">
            <a:extLst>
              <a:ext uri="{FF2B5EF4-FFF2-40B4-BE49-F238E27FC236}">
                <a16:creationId xmlns:a16="http://schemas.microsoft.com/office/drawing/2014/main" id="{6B8EBB87-C82D-413D-BA01-4B3B2D893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457200" cy="457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B</a:t>
            </a:r>
          </a:p>
        </p:txBody>
      </p:sp>
      <p:sp>
        <p:nvSpPr>
          <p:cNvPr id="94232" name="Line 24">
            <a:extLst>
              <a:ext uri="{FF2B5EF4-FFF2-40B4-BE49-F238E27FC236}">
                <a16:creationId xmlns:a16="http://schemas.microsoft.com/office/drawing/2014/main" id="{17B40F1E-349E-4EA0-ABE4-6CCE18590B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038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4233" name="Line 25">
            <a:extLst>
              <a:ext uri="{FF2B5EF4-FFF2-40B4-BE49-F238E27FC236}">
                <a16:creationId xmlns:a16="http://schemas.microsoft.com/office/drawing/2014/main" id="{F479A6D3-AD35-45D2-89FA-1B1F48F7F2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876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4234" name="Line 26">
            <a:extLst>
              <a:ext uri="{FF2B5EF4-FFF2-40B4-BE49-F238E27FC236}">
                <a16:creationId xmlns:a16="http://schemas.microsoft.com/office/drawing/2014/main" id="{6E6510A7-82A2-4556-8410-DFF81F9E7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267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en-US"/>
          </a:p>
        </p:txBody>
      </p:sp>
      <p:sp>
        <p:nvSpPr>
          <p:cNvPr id="94235" name="Rectangle 27">
            <a:extLst>
              <a:ext uri="{FF2B5EF4-FFF2-40B4-BE49-F238E27FC236}">
                <a16:creationId xmlns:a16="http://schemas.microsoft.com/office/drawing/2014/main" id="{116367F0-A7BF-4AF6-B056-12C1CDCE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6576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4236" name="Rectangle 28">
            <a:extLst>
              <a:ext uri="{FF2B5EF4-FFF2-40B4-BE49-F238E27FC236}">
                <a16:creationId xmlns:a16="http://schemas.microsoft.com/office/drawing/2014/main" id="{C3BB4D96-361C-41EF-B4F2-EE52CBD5C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2672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2</a:t>
            </a:r>
          </a:p>
        </p:txBody>
      </p:sp>
      <p:sp>
        <p:nvSpPr>
          <p:cNvPr id="94237" name="Rectangle 29">
            <a:extLst>
              <a:ext uri="{FF2B5EF4-FFF2-40B4-BE49-F238E27FC236}">
                <a16:creationId xmlns:a16="http://schemas.microsoft.com/office/drawing/2014/main" id="{BB476447-9DA5-40A8-8BC8-9C0D02F63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953000"/>
            <a:ext cx="228600" cy="2286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152606" name="Text Box 30">
            <a:extLst>
              <a:ext uri="{FF2B5EF4-FFF2-40B4-BE49-F238E27FC236}">
                <a16:creationId xmlns:a16="http://schemas.microsoft.com/office/drawing/2014/main" id="{AB3D7043-8D6D-4F95-B182-E668B6AD2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5410200"/>
            <a:ext cx="2884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Undirected Graph</a:t>
            </a:r>
          </a:p>
        </p:txBody>
      </p:sp>
      <p:sp>
        <p:nvSpPr>
          <p:cNvPr id="152607" name="Text Box 31">
            <a:extLst>
              <a:ext uri="{FF2B5EF4-FFF2-40B4-BE49-F238E27FC236}">
                <a16:creationId xmlns:a16="http://schemas.microsoft.com/office/drawing/2014/main" id="{5D068FD6-68D4-4B0E-A6DC-7A3476DBA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63" y="5410200"/>
            <a:ext cx="3551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Minimum Spanning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5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5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06" grpId="0"/>
      <p:bldP spid="1526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C19B360-FE07-4454-9CAC-6283F91BC3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/>
              <a:t>Adjacency Lists</a:t>
            </a:r>
          </a:p>
        </p:txBody>
      </p:sp>
      <p:sp>
        <p:nvSpPr>
          <p:cNvPr id="365571" name="Rectangle 3">
            <a:extLst>
              <a:ext uri="{FF2B5EF4-FFF2-40B4-BE49-F238E27FC236}">
                <a16:creationId xmlns:a16="http://schemas.microsoft.com/office/drawing/2014/main" id="{14CD8490-5B41-41B7-95F3-BFBA8A796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533400"/>
          </a:xfrm>
          <a:noFill/>
        </p:spPr>
        <p:txBody>
          <a:bodyPr lIns="92075" tIns="46038" rIns="92075" bIns="46038"/>
          <a:lstStyle/>
          <a:p>
            <a:pPr eaLnBrk="1" hangingPunct="1">
              <a:buClr>
                <a:schemeClr val="tx2"/>
              </a:buClr>
            </a:pPr>
            <a:r>
              <a:rPr lang="en-US" altLang="en-US" sz="2400">
                <a:solidFill>
                  <a:schemeClr val="bg2"/>
                </a:solidFill>
              </a:rPr>
              <a:t>Adjacency list for vertex</a:t>
            </a:r>
            <a:r>
              <a:rPr lang="en-US" altLang="en-US" sz="2400">
                <a:solidFill>
                  <a:schemeClr val="hlink"/>
                </a:solidFill>
              </a:rPr>
              <a:t> i </a:t>
            </a:r>
            <a:r>
              <a:rPr lang="en-US" altLang="en-US" sz="2400">
                <a:solidFill>
                  <a:schemeClr val="bg2"/>
                </a:solidFill>
              </a:rPr>
              <a:t>is a linear list of</a:t>
            </a:r>
            <a:r>
              <a:rPr lang="en-US" altLang="en-US" sz="2400">
                <a:solidFill>
                  <a:schemeClr val="hlink"/>
                </a:solidFill>
              </a:rPr>
              <a:t> </a:t>
            </a:r>
            <a:r>
              <a:rPr lang="en-US" altLang="en-US" sz="2400">
                <a:solidFill>
                  <a:schemeClr val="bg2"/>
                </a:solidFill>
              </a:rPr>
              <a:t>vertices adjacent from vertex</a:t>
            </a:r>
            <a:r>
              <a:rPr lang="en-US" altLang="en-US" sz="2400">
                <a:solidFill>
                  <a:schemeClr val="hlink"/>
                </a:solidFill>
              </a:rPr>
              <a:t> i.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4992E4AA-0E43-4B75-BFA7-846842C95203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3816350"/>
            <a:ext cx="3035300" cy="2143125"/>
            <a:chOff x="340" y="2404"/>
            <a:chExt cx="1912" cy="1350"/>
          </a:xfrm>
        </p:grpSpPr>
        <p:sp>
          <p:nvSpPr>
            <p:cNvPr id="11270" name="Oval 5">
              <a:extLst>
                <a:ext uri="{FF2B5EF4-FFF2-40B4-BE49-F238E27FC236}">
                  <a16:creationId xmlns:a16="http://schemas.microsoft.com/office/drawing/2014/main" id="{7D9936DF-11D6-4B8D-9078-5FAD61E7F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293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271" name="Oval 6">
              <a:extLst>
                <a:ext uri="{FF2B5EF4-FFF2-40B4-BE49-F238E27FC236}">
                  <a16:creationId xmlns:a16="http://schemas.microsoft.com/office/drawing/2014/main" id="{121DEA95-802D-4FC8-8484-2A7E8B1D7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" y="240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272" name="Oval 7">
              <a:extLst>
                <a:ext uri="{FF2B5EF4-FFF2-40B4-BE49-F238E27FC236}">
                  <a16:creationId xmlns:a16="http://schemas.microsoft.com/office/drawing/2014/main" id="{B02F4059-E240-465E-A6F6-D02433876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" y="259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273" name="Oval 8">
              <a:extLst>
                <a:ext uri="{FF2B5EF4-FFF2-40B4-BE49-F238E27FC236}">
                  <a16:creationId xmlns:a16="http://schemas.microsoft.com/office/drawing/2014/main" id="{B6584914-12D3-402C-BDAB-37A52F4D1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" y="33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274" name="Oval 9">
              <a:extLst>
                <a:ext uri="{FF2B5EF4-FFF2-40B4-BE49-F238E27FC236}">
                  <a16:creationId xmlns:a16="http://schemas.microsoft.com/office/drawing/2014/main" id="{5E1D9776-FF83-4F74-8F91-6A7F8D6A8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" y="34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275" name="Line 10">
              <a:extLst>
                <a:ext uri="{FF2B5EF4-FFF2-40B4-BE49-F238E27FC236}">
                  <a16:creationId xmlns:a16="http://schemas.microsoft.com/office/drawing/2014/main" id="{9BE1F61B-F517-451E-97B9-4BF1CD159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" y="2640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6" name="Line 11">
              <a:extLst>
                <a:ext uri="{FF2B5EF4-FFF2-40B4-BE49-F238E27FC236}">
                  <a16:creationId xmlns:a16="http://schemas.microsoft.com/office/drawing/2014/main" id="{FE590926-363C-4EA0-AAA6-83693AE66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688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7" name="Line 12">
              <a:extLst>
                <a:ext uri="{FF2B5EF4-FFF2-40B4-BE49-F238E27FC236}">
                  <a16:creationId xmlns:a16="http://schemas.microsoft.com/office/drawing/2014/main" id="{77B254DC-C921-409D-817E-D7F985C73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216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13">
              <a:extLst>
                <a:ext uri="{FF2B5EF4-FFF2-40B4-BE49-F238E27FC236}">
                  <a16:creationId xmlns:a16="http://schemas.microsoft.com/office/drawing/2014/main" id="{DE24DDFA-3A81-45EB-8F36-F9644505E3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832"/>
              <a:ext cx="288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Rectangle 14">
              <a:extLst>
                <a:ext uri="{FF2B5EF4-FFF2-40B4-BE49-F238E27FC236}">
                  <a16:creationId xmlns:a16="http://schemas.microsoft.com/office/drawing/2014/main" id="{5F8BDA42-2C20-44D4-8FD4-3BC47ECAE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280" name="Rectangle 15">
              <a:extLst>
                <a:ext uri="{FF2B5EF4-FFF2-40B4-BE49-F238E27FC236}">
                  <a16:creationId xmlns:a16="http://schemas.microsoft.com/office/drawing/2014/main" id="{052F0755-2EE3-4F52-8A7C-B285797B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592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281" name="Rectangle 16">
              <a:extLst>
                <a:ext uri="{FF2B5EF4-FFF2-40B4-BE49-F238E27FC236}">
                  <a16:creationId xmlns:a16="http://schemas.microsoft.com/office/drawing/2014/main" id="{88495DC0-0591-483C-B7C3-E32C8B7C0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976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82" name="Rectangle 17">
              <a:extLst>
                <a:ext uri="{FF2B5EF4-FFF2-40B4-BE49-F238E27FC236}">
                  <a16:creationId xmlns:a16="http://schemas.microsoft.com/office/drawing/2014/main" id="{94F96843-01AB-4F95-A59B-B73B381B2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360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283" name="Rectangle 18">
              <a:extLst>
                <a:ext uri="{FF2B5EF4-FFF2-40B4-BE49-F238E27FC236}">
                  <a16:creationId xmlns:a16="http://schemas.microsoft.com/office/drawing/2014/main" id="{DC0B9A0A-F158-45B8-958E-50D6C4A8B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504"/>
              <a:ext cx="1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1284" name="Line 19">
              <a:extLst>
                <a:ext uri="{FF2B5EF4-FFF2-40B4-BE49-F238E27FC236}">
                  <a16:creationId xmlns:a16="http://schemas.microsoft.com/office/drawing/2014/main" id="{50FFD7C1-241D-40A0-BB3A-7DCF5F9D4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5588" name="Rectangle 20">
            <a:extLst>
              <a:ext uri="{FF2B5EF4-FFF2-40B4-BE49-F238E27FC236}">
                <a16:creationId xmlns:a16="http://schemas.microsoft.com/office/drawing/2014/main" id="{ADBC35F2-4A2E-49BC-A6F0-40F036928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125788"/>
            <a:ext cx="4800600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aList[1] = (2,4)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aList[2] = (1,5)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aList[3] = (5)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aList[4] = (5,1)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aList[5] = (2,4,3)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1" grpId="0" build="p" autoUpdateAnimBg="0"/>
      <p:bldP spid="365588" grpId="0" build="p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F19209D7-3CF3-4BAA-8207-D37FAA774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chemeClr val="hlink"/>
                </a:solidFill>
                <a:ea typeface="新細明體" panose="02020500000000000000" pitchFamily="18" charset="-120"/>
              </a:rPr>
              <a:t>Applications of MSTs</a:t>
            </a:r>
            <a:endParaRPr lang="en-US" altLang="en-US">
              <a:solidFill>
                <a:schemeClr val="hlink"/>
              </a:solidFill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1B872462-E4B8-4FAE-934C-9E6CF3029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Computer Networks</a:t>
            </a:r>
          </a:p>
          <a:p>
            <a:pPr lvl="1" eaLnBrk="1" hangingPunct="1"/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To </a:t>
            </a:r>
            <a:r>
              <a:rPr lang="en-US" altLang="zh-TW">
                <a:solidFill>
                  <a:schemeClr val="bg1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find</a:t>
            </a:r>
            <a:r>
              <a:rPr lang="en-US" altLang="zh-TW">
                <a:latin typeface="Comic Sans MS" panose="030F0702030302020204" pitchFamily="66" charset="0"/>
                <a:ea typeface="新細明體" panose="02020500000000000000" pitchFamily="18" charset="-120"/>
              </a:rPr>
              <a:t> how to connect a set of computers using the </a:t>
            </a:r>
            <a:r>
              <a:rPr lang="en-US" altLang="zh-TW">
                <a:solidFill>
                  <a:srgbClr val="0033CC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minimum amount of wire.</a:t>
            </a:r>
          </a:p>
          <a:p>
            <a:pPr lvl="1" eaLnBrk="1" hangingPunct="1">
              <a:buFontTx/>
              <a:buNone/>
            </a:pPr>
            <a:endParaRPr lang="en-US" altLang="zh-TW">
              <a:latin typeface="Comic Sans MS" panose="030F0702030302020204" pitchFamily="66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4674993E-093E-4FFE-BBB8-B8D8FEDC3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Minimum Cost Spanning Tree</a:t>
            </a:r>
            <a:endParaRPr lang="en-IN" altLang="en-US" b="1"/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FE5244EB-5BB5-4F58-A4A9-8B84B58FB1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700"/>
              <a:t>Prim’s Algorithm</a:t>
            </a:r>
          </a:p>
          <a:p>
            <a:r>
              <a:rPr lang="en-US" altLang="en-US" sz="2700"/>
              <a:t>Kruskal’s Algorithm</a:t>
            </a:r>
            <a:endParaRPr lang="en-IN" altLang="en-US" sz="27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4">
            <a:extLst>
              <a:ext uri="{FF2B5EF4-FFF2-40B4-BE49-F238E27FC236}">
                <a16:creationId xmlns:a16="http://schemas.microsoft.com/office/drawing/2014/main" id="{1C7434CB-073B-4F98-8AC5-1B77EF18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857250"/>
            <a:ext cx="90090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>
            <a:extLst>
              <a:ext uri="{FF2B5EF4-FFF2-40B4-BE49-F238E27FC236}">
                <a16:creationId xmlns:a16="http://schemas.microsoft.com/office/drawing/2014/main" id="{6CCCD561-5A6D-4BBC-97F6-7D56FC732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8534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>
            <a:extLst>
              <a:ext uri="{FF2B5EF4-FFF2-40B4-BE49-F238E27FC236}">
                <a16:creationId xmlns:a16="http://schemas.microsoft.com/office/drawing/2014/main" id="{E85944D6-6712-4A01-A6CA-05A0E526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1009650"/>
            <a:ext cx="934085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:a16="http://schemas.microsoft.com/office/drawing/2014/main" id="{6D793800-0314-4A9E-9F80-723D6A2E5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686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0FD694BD-7472-45D4-9148-E832A9C9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758825"/>
            <a:ext cx="89027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>
            <a:extLst>
              <a:ext uri="{FF2B5EF4-FFF2-40B4-BE49-F238E27FC236}">
                <a16:creationId xmlns:a16="http://schemas.microsoft.com/office/drawing/2014/main" id="{3C2973AC-0E7E-4CBD-9142-1D98612D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857250"/>
            <a:ext cx="67325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>
            <a:extLst>
              <a:ext uri="{FF2B5EF4-FFF2-40B4-BE49-F238E27FC236}">
                <a16:creationId xmlns:a16="http://schemas.microsoft.com/office/drawing/2014/main" id="{A35E4385-0A11-4A6D-A6FB-6972D2DA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857250"/>
            <a:ext cx="68849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>
            <a:extLst>
              <a:ext uri="{FF2B5EF4-FFF2-40B4-BE49-F238E27FC236}">
                <a16:creationId xmlns:a16="http://schemas.microsoft.com/office/drawing/2014/main" id="{0CEBBF81-A0BC-40E7-AEEF-B485A30D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857250"/>
            <a:ext cx="5710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7243</TotalTime>
  <Words>5968</Words>
  <Application>Microsoft Office PowerPoint</Application>
  <PresentationFormat>On-screen Show (4:3)</PresentationFormat>
  <Paragraphs>1135</Paragraphs>
  <Slides>145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6" baseType="lpstr">
      <vt:lpstr>Default Design</vt:lpstr>
      <vt:lpstr>Unit-II </vt:lpstr>
      <vt:lpstr>Part 1 </vt:lpstr>
      <vt:lpstr>Graphs</vt:lpstr>
      <vt:lpstr>Connected Graph</vt:lpstr>
      <vt:lpstr>Connected Components</vt:lpstr>
      <vt:lpstr>Graph Representation</vt:lpstr>
      <vt:lpstr>Adjacency Matrix</vt:lpstr>
      <vt:lpstr>Adjacency Matrix for weighted digraph</vt:lpstr>
      <vt:lpstr>Adjacency Lists</vt:lpstr>
      <vt:lpstr>Linked Adjacency Lists</vt:lpstr>
      <vt:lpstr>Array Adjacency Lists</vt:lpstr>
      <vt:lpstr>Graph Traversal Techniques</vt:lpstr>
      <vt:lpstr>Depth First Search (DFS)</vt:lpstr>
      <vt:lpstr>Depth-First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Breadth-First Search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Ex:-</vt:lpstr>
      <vt:lpstr>Time Complexity of  BFS Algorithm </vt:lpstr>
      <vt:lpstr>Ex:-</vt:lpstr>
      <vt:lpstr>PowerPoint Presentation</vt:lpstr>
      <vt:lpstr>Strongly-Connected Graph</vt:lpstr>
      <vt:lpstr>Strongly-Connected Components</vt:lpstr>
      <vt:lpstr>Strongly Connected Components</vt:lpstr>
      <vt:lpstr>Bi-connected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DFS</vt:lpstr>
      <vt:lpstr>PowerPoint Presentation</vt:lpstr>
      <vt:lpstr>PowerPoint Presentation</vt:lpstr>
      <vt:lpstr>PowerPoint Presentation</vt:lpstr>
      <vt:lpstr>PowerPoint Presentation</vt:lpstr>
      <vt:lpstr>Part - 2</vt:lpstr>
      <vt:lpstr>Greedy Method</vt:lpstr>
      <vt:lpstr>PowerPoint Presentation</vt:lpstr>
      <vt:lpstr>PowerPoint Presentation</vt:lpstr>
      <vt:lpstr>Applications</vt:lpstr>
      <vt:lpstr>PowerPoint Presentation</vt:lpstr>
      <vt:lpstr>JOB SEQUENCING WITH DEADLINES</vt:lpstr>
      <vt:lpstr>JOB SEQUENCING WITH DEADLINES (Contd..)</vt:lpstr>
      <vt:lpstr>GREEDY ALGORITHM TO OBTAIN AN OPTIMAL SOLUTION</vt:lpstr>
      <vt:lpstr>JOB SEQUENCING WITH DEADLINES (Contd..)</vt:lpstr>
      <vt:lpstr>JOB SEQUENCING WITH DEADLINES (Contd..)</vt:lpstr>
      <vt:lpstr>PowerPoint Presentation</vt:lpstr>
      <vt:lpstr>PowerPoint Presentation</vt:lpstr>
      <vt:lpstr>PowerPoint Presentation</vt:lpstr>
      <vt:lpstr>PowerPoint Presentation</vt:lpstr>
      <vt:lpstr>Knapsack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Spanning Tree  </vt:lpstr>
      <vt:lpstr>Properties of a Spanning Tree</vt:lpstr>
      <vt:lpstr>PowerPoint Presentation</vt:lpstr>
      <vt:lpstr>Minimum Cost  Spanning Tree / Minimum Spanning Tree (MST)</vt:lpstr>
      <vt:lpstr>Applications of MSTs</vt:lpstr>
      <vt:lpstr>Minimum Cost Spanning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j=2,3,4,5,7</vt:lpstr>
      <vt:lpstr>PowerPoint Presentation</vt:lpstr>
      <vt:lpstr>PowerPoint Presentation</vt:lpstr>
      <vt:lpstr>PowerPoint Presentation</vt:lpstr>
      <vt:lpstr>j=2,3,4,7</vt:lpstr>
      <vt:lpstr>PowerPoint Presentation</vt:lpstr>
      <vt:lpstr>PowerPoint Presentation</vt:lpstr>
      <vt:lpstr>PowerPoint Presentation</vt:lpstr>
      <vt:lpstr>j=2,3,7</vt:lpstr>
      <vt:lpstr>PowerPoint Presentation</vt:lpstr>
      <vt:lpstr>PowerPoint Presentation</vt:lpstr>
      <vt:lpstr>PowerPoint Presentation</vt:lpstr>
      <vt:lpstr>j=2,7</vt:lpstr>
      <vt:lpstr>PowerPoint Presentation</vt:lpstr>
      <vt:lpstr>PowerPoint Presentation</vt:lpstr>
      <vt:lpstr>PowerPoint Presentation</vt:lpstr>
      <vt:lpstr>PowerPoint Presentation</vt:lpstr>
      <vt:lpstr>Edge Set E(G)</vt:lpstr>
      <vt:lpstr>PowerPoint Presentation</vt:lpstr>
      <vt:lpstr>PowerPoint Presentation</vt:lpstr>
      <vt:lpstr>PowerPoint Presentation</vt:lpstr>
      <vt:lpstr>PowerPoint Presentation</vt:lpstr>
      <vt:lpstr>MST-Kruskal’s Algorithm </vt:lpstr>
      <vt:lpstr>PowerPoint Presentation</vt:lpstr>
      <vt:lpstr>PowerPoint Presentation</vt:lpstr>
      <vt:lpstr>Time complexity of kruskal’s algorithm</vt:lpstr>
      <vt:lpstr>The Single-Source Shortest path Problem ( SSSP)</vt:lpstr>
      <vt:lpstr>PowerPoint Presentation</vt:lpstr>
      <vt:lpstr>PowerPoint Presentation</vt:lpstr>
      <vt:lpstr>Algorithm Implementation</vt:lpstr>
      <vt:lpstr>Algorithm Implementation</vt:lpstr>
      <vt:lpstr>Algorithm Implementation</vt:lpstr>
      <vt:lpstr>Algorithm Implementation</vt:lpstr>
      <vt:lpstr>Algorithm Implementation</vt:lpstr>
      <vt:lpstr>Time complexity of Dijkstra’s Algorithm</vt:lpstr>
      <vt:lpstr>Optimal Storage on Tapes  How to store Data in Magnetic Tapes and how to Retrieve the data by minimizing the Mean Time to Retrieval.  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lab2</dc:creator>
  <cp:lastModifiedBy>Unknown User</cp:lastModifiedBy>
  <cp:revision>266</cp:revision>
  <cp:lastPrinted>1601-01-01T00:00:00Z</cp:lastPrinted>
  <dcterms:created xsi:type="dcterms:W3CDTF">1601-01-01T00:00:00Z</dcterms:created>
  <dcterms:modified xsi:type="dcterms:W3CDTF">2021-06-04T13:40:38Z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